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25" r:id="rId3"/>
    <p:sldId id="317" r:id="rId4"/>
    <p:sldId id="326" r:id="rId5"/>
    <p:sldId id="327" r:id="rId6"/>
    <p:sldId id="328" r:id="rId7"/>
    <p:sldId id="329" r:id="rId8"/>
    <p:sldId id="260" r:id="rId9"/>
    <p:sldId id="265" r:id="rId10"/>
    <p:sldId id="330" r:id="rId11"/>
    <p:sldId id="331" r:id="rId12"/>
    <p:sldId id="332" r:id="rId13"/>
    <p:sldId id="333" r:id="rId14"/>
    <p:sldId id="300" r:id="rId15"/>
    <p:sldId id="334" r:id="rId16"/>
    <p:sldId id="335" r:id="rId17"/>
    <p:sldId id="359" r:id="rId18"/>
    <p:sldId id="356" r:id="rId19"/>
    <p:sldId id="357" r:id="rId20"/>
    <p:sldId id="358" r:id="rId21"/>
    <p:sldId id="360" r:id="rId22"/>
    <p:sldId id="336" r:id="rId23"/>
    <p:sldId id="337" r:id="rId24"/>
    <p:sldId id="338" r:id="rId25"/>
    <p:sldId id="339" r:id="rId26"/>
    <p:sldId id="340" r:id="rId27"/>
    <p:sldId id="341" r:id="rId28"/>
    <p:sldId id="342" r:id="rId29"/>
    <p:sldId id="343" r:id="rId30"/>
    <p:sldId id="344" r:id="rId31"/>
    <p:sldId id="345" r:id="rId32"/>
    <p:sldId id="285" r:id="rId33"/>
    <p:sldId id="346" r:id="rId34"/>
    <p:sldId id="347" r:id="rId35"/>
    <p:sldId id="348" r:id="rId36"/>
    <p:sldId id="349" r:id="rId37"/>
    <p:sldId id="350" r:id="rId38"/>
    <p:sldId id="351" r:id="rId39"/>
    <p:sldId id="352" r:id="rId40"/>
    <p:sldId id="353" r:id="rId41"/>
    <p:sldId id="354" r:id="rId42"/>
    <p:sldId id="355"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3884">
          <p15:clr>
            <a:srgbClr val="A4A3A4"/>
          </p15:clr>
        </p15:guide>
        <p15:guide id="4" pos="39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1160"/>
    <a:srgbClr val="175B73"/>
    <a:srgbClr val="008137"/>
    <a:srgbClr val="5399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078" autoAdjust="0"/>
    <p:restoredTop sz="89200" autoAdjust="0"/>
  </p:normalViewPr>
  <p:slideViewPr>
    <p:cSldViewPr>
      <p:cViewPr varScale="1">
        <p:scale>
          <a:sx n="102" d="100"/>
          <a:sy n="102" d="100"/>
        </p:scale>
        <p:origin x="1348" y="84"/>
      </p:cViewPr>
      <p:guideLst>
        <p:guide orient="horz" pos="2160"/>
        <p:guide pos="2880"/>
        <p:guide orient="horz" pos="3884"/>
        <p:guide pos="3969"/>
      </p:guideLst>
    </p:cSldViewPr>
  </p:slideViewPr>
  <p:notesTextViewPr>
    <p:cViewPr>
      <p:scale>
        <a:sx n="135" d="100"/>
        <a:sy n="135" d="100"/>
      </p:scale>
      <p:origin x="0" y="0"/>
    </p:cViewPr>
  </p:notesTextViewPr>
  <p:notesViewPr>
    <p:cSldViewPr>
      <p:cViewPr varScale="1">
        <p:scale>
          <a:sx n="59" d="100"/>
          <a:sy n="59" d="100"/>
        </p:scale>
        <p:origin x="2464"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0ED485-D470-42C8-9C53-357CB045226B}" type="doc">
      <dgm:prSet loTypeId="urn:microsoft.com/office/officeart/2005/8/layout/hList9" loCatId="list" qsTypeId="urn:microsoft.com/office/officeart/2005/8/quickstyle/simple5" qsCatId="simple" csTypeId="urn:microsoft.com/office/officeart/2005/8/colors/accent1_2" csCatId="accent1" phldr="1"/>
      <dgm:spPr/>
      <dgm:t>
        <a:bodyPr/>
        <a:lstStyle/>
        <a:p>
          <a:endParaRPr lang="en-AU"/>
        </a:p>
      </dgm:t>
    </dgm:pt>
    <dgm:pt modelId="{0D90728D-05B7-4A1D-A3B2-B541B482904E}">
      <dgm:prSet phldrT="[Text]"/>
      <dgm:spPr/>
      <dgm:t>
        <a:bodyPr/>
        <a:lstStyle/>
        <a:p>
          <a:r>
            <a:rPr lang="en-AU" b="0" i="0" dirty="0" smtClean="0">
              <a:latin typeface="Helvetica Neue Medium"/>
              <a:cs typeface="Helvetica Neue Medium"/>
            </a:rPr>
            <a:t>Development is not required</a:t>
          </a:r>
          <a:endParaRPr lang="en-AU" b="0" i="0" dirty="0">
            <a:latin typeface="Helvetica Neue Medium"/>
            <a:cs typeface="Helvetica Neue Medium"/>
          </a:endParaRPr>
        </a:p>
      </dgm:t>
    </dgm:pt>
    <dgm:pt modelId="{3BAFDA58-A148-49A3-9354-68D8DED02842}" type="parTrans" cxnId="{D3B3F4ED-8FDE-41C6-9435-B90B867E7D25}">
      <dgm:prSet/>
      <dgm:spPr/>
      <dgm:t>
        <a:bodyPr/>
        <a:lstStyle/>
        <a:p>
          <a:endParaRPr lang="en-AU"/>
        </a:p>
      </dgm:t>
    </dgm:pt>
    <dgm:pt modelId="{C5C506A8-1808-47CA-A512-5A13A43BD235}" type="sibTrans" cxnId="{D3B3F4ED-8FDE-41C6-9435-B90B867E7D25}">
      <dgm:prSet/>
      <dgm:spPr/>
      <dgm:t>
        <a:bodyPr/>
        <a:lstStyle/>
        <a:p>
          <a:endParaRPr lang="en-AU"/>
        </a:p>
      </dgm:t>
    </dgm:pt>
    <dgm:pt modelId="{48A1AC6C-F39F-4D39-82F3-996960DCCFDA}">
      <dgm:prSet phldrT="[Text]" custT="1"/>
      <dgm:spPr/>
      <dgm:t>
        <a:bodyPr/>
        <a:lstStyle/>
        <a:p>
          <a:r>
            <a:rPr lang="en-AU" sz="1800" b="0" i="0" dirty="0" smtClean="0">
              <a:latin typeface="Helvetica Neue Medium"/>
              <a:cs typeface="Helvetica Neue Medium"/>
            </a:rPr>
            <a:t>How am I sure?</a:t>
          </a:r>
          <a:endParaRPr lang="en-AU" sz="1800" b="0" i="0" dirty="0">
            <a:latin typeface="Helvetica Neue Medium"/>
            <a:cs typeface="Helvetica Neue Medium"/>
          </a:endParaRPr>
        </a:p>
      </dgm:t>
    </dgm:pt>
    <dgm:pt modelId="{AED1416A-C8CF-4FD9-A57E-11F03E771319}" type="parTrans" cxnId="{66C58D41-272D-4CBD-8E29-543039E75E16}">
      <dgm:prSet/>
      <dgm:spPr/>
      <dgm:t>
        <a:bodyPr/>
        <a:lstStyle/>
        <a:p>
          <a:endParaRPr lang="en-AU"/>
        </a:p>
      </dgm:t>
    </dgm:pt>
    <dgm:pt modelId="{337FF522-441E-4E9C-BA1B-615360E211A5}" type="sibTrans" cxnId="{66C58D41-272D-4CBD-8E29-543039E75E16}">
      <dgm:prSet/>
      <dgm:spPr/>
      <dgm:t>
        <a:bodyPr/>
        <a:lstStyle/>
        <a:p>
          <a:endParaRPr lang="en-AU"/>
        </a:p>
      </dgm:t>
    </dgm:pt>
    <dgm:pt modelId="{315677CA-BE63-4119-9AE0-C280E0A8C157}">
      <dgm:prSet phldrT="[Text]"/>
      <dgm:spPr/>
      <dgm:t>
        <a:bodyPr/>
        <a:lstStyle/>
        <a:p>
          <a:r>
            <a:rPr lang="en-AU" b="0" i="0" dirty="0" smtClean="0">
              <a:latin typeface="Helvetica Neue Medium"/>
              <a:cs typeface="Helvetica Neue Medium"/>
            </a:rPr>
            <a:t>Ongoing development is required for current scope</a:t>
          </a:r>
          <a:endParaRPr lang="en-AU" b="0" i="0" dirty="0">
            <a:latin typeface="Helvetica Neue Medium"/>
            <a:cs typeface="Helvetica Neue Medium"/>
          </a:endParaRPr>
        </a:p>
      </dgm:t>
    </dgm:pt>
    <dgm:pt modelId="{E977E801-8F6C-411B-9FE8-6D304183736C}" type="parTrans" cxnId="{1B239CAF-A2EC-46DC-9B33-F62EA31481BF}">
      <dgm:prSet/>
      <dgm:spPr/>
      <dgm:t>
        <a:bodyPr/>
        <a:lstStyle/>
        <a:p>
          <a:endParaRPr lang="en-AU"/>
        </a:p>
      </dgm:t>
    </dgm:pt>
    <dgm:pt modelId="{0A7B065D-F8F1-4573-BD89-611DFA3C5B8D}" type="sibTrans" cxnId="{1B239CAF-A2EC-46DC-9B33-F62EA31481BF}">
      <dgm:prSet/>
      <dgm:spPr/>
      <dgm:t>
        <a:bodyPr/>
        <a:lstStyle/>
        <a:p>
          <a:endParaRPr lang="en-AU"/>
        </a:p>
      </dgm:t>
    </dgm:pt>
    <dgm:pt modelId="{50A4A912-0244-4290-A4D1-A5317157C0B0}">
      <dgm:prSet phldrT="[Text]" custT="1"/>
      <dgm:spPr/>
      <dgm:t>
        <a:bodyPr/>
        <a:lstStyle/>
        <a:p>
          <a:pPr>
            <a:lnSpc>
              <a:spcPct val="120000"/>
            </a:lnSpc>
          </a:pPr>
          <a:r>
            <a:rPr lang="en-AU" sz="1200" b="0" i="0" dirty="0" smtClean="0">
              <a:latin typeface="Helvetica Neue Light"/>
              <a:cs typeface="Helvetica Neue Light"/>
            </a:rPr>
            <a:t>Was there a challenging situation where I could have performed better?</a:t>
          </a:r>
        </a:p>
        <a:p>
          <a:pPr>
            <a:lnSpc>
              <a:spcPct val="120000"/>
            </a:lnSpc>
          </a:pPr>
          <a:r>
            <a:rPr lang="en-AU" sz="1200" b="0" i="0" dirty="0" smtClean="0">
              <a:latin typeface="Helvetica Neue Light"/>
              <a:cs typeface="Helvetica Neue Light"/>
            </a:rPr>
            <a:t>Has an incident related to this occurred recently?</a:t>
          </a:r>
        </a:p>
        <a:p>
          <a:pPr>
            <a:lnSpc>
              <a:spcPct val="120000"/>
            </a:lnSpc>
          </a:pPr>
          <a:r>
            <a:rPr lang="en-AU" sz="1200" b="0" i="0" dirty="0" smtClean="0">
              <a:latin typeface="Helvetica Neue Light"/>
              <a:cs typeface="Helvetica Neue Light"/>
            </a:rPr>
            <a:t>Has there been feedback about this from my patients or peers?</a:t>
          </a:r>
        </a:p>
        <a:p>
          <a:pPr>
            <a:lnSpc>
              <a:spcPct val="120000"/>
            </a:lnSpc>
          </a:pPr>
          <a:r>
            <a:rPr lang="en-AU" sz="1200" b="0" i="0" dirty="0" smtClean="0">
              <a:latin typeface="Helvetica Neue Light"/>
              <a:cs typeface="Helvetica Neue Light"/>
            </a:rPr>
            <a:t>Do I just not feel I have the required skills?</a:t>
          </a:r>
          <a:endParaRPr lang="en-AU" sz="1200" b="0" i="0" dirty="0">
            <a:latin typeface="Helvetica Neue Light"/>
            <a:cs typeface="Helvetica Neue Light"/>
          </a:endParaRPr>
        </a:p>
      </dgm:t>
    </dgm:pt>
    <dgm:pt modelId="{996EEBBE-7FCC-4EB3-AEE1-E2831FD882E0}" type="parTrans" cxnId="{05020A93-A880-4FD9-AABB-109AD0C93BD7}">
      <dgm:prSet/>
      <dgm:spPr/>
      <dgm:t>
        <a:bodyPr/>
        <a:lstStyle/>
        <a:p>
          <a:endParaRPr lang="en-AU"/>
        </a:p>
      </dgm:t>
    </dgm:pt>
    <dgm:pt modelId="{CD0DDB44-EE7B-4420-B0E8-CD0E13C57515}" type="sibTrans" cxnId="{05020A93-A880-4FD9-AABB-109AD0C93BD7}">
      <dgm:prSet/>
      <dgm:spPr/>
      <dgm:t>
        <a:bodyPr/>
        <a:lstStyle/>
        <a:p>
          <a:endParaRPr lang="en-AU"/>
        </a:p>
      </dgm:t>
    </dgm:pt>
    <dgm:pt modelId="{45B47CB1-5918-4A15-8CDF-184A4DEC0C0C}">
      <dgm:prSet phldrT="[Text]" custT="1"/>
      <dgm:spPr/>
      <dgm:t>
        <a:bodyPr/>
        <a:lstStyle/>
        <a:p>
          <a:r>
            <a:rPr lang="en-AU" sz="1800" b="0" i="0" dirty="0" smtClean="0">
              <a:latin typeface="Helvetica Neue Medium"/>
              <a:cs typeface="Helvetica Neue Medium"/>
            </a:rPr>
            <a:t>In what way?</a:t>
          </a:r>
          <a:endParaRPr lang="en-AU" sz="1800" b="0" i="0" dirty="0">
            <a:latin typeface="Helvetica Neue Medium"/>
            <a:cs typeface="Helvetica Neue Medium"/>
          </a:endParaRPr>
        </a:p>
      </dgm:t>
    </dgm:pt>
    <dgm:pt modelId="{BEC0F974-4558-4CE9-9BC5-BBB39FCE2C3E}" type="parTrans" cxnId="{850BDEFF-E93B-4735-8F04-E0657B0FDD63}">
      <dgm:prSet/>
      <dgm:spPr/>
      <dgm:t>
        <a:bodyPr/>
        <a:lstStyle/>
        <a:p>
          <a:endParaRPr lang="en-AU"/>
        </a:p>
      </dgm:t>
    </dgm:pt>
    <dgm:pt modelId="{566DE393-5372-4D1F-BD42-4A44B31C04BB}" type="sibTrans" cxnId="{850BDEFF-E93B-4735-8F04-E0657B0FDD63}">
      <dgm:prSet/>
      <dgm:spPr/>
      <dgm:t>
        <a:bodyPr/>
        <a:lstStyle/>
        <a:p>
          <a:endParaRPr lang="en-AU"/>
        </a:p>
      </dgm:t>
    </dgm:pt>
    <dgm:pt modelId="{EC6D3EC8-CDE4-41A9-A178-4CA39B92DEBD}">
      <dgm:prSet phldrT="[Text]" custT="1"/>
      <dgm:spPr/>
      <dgm:t>
        <a:bodyPr/>
        <a:lstStyle/>
        <a:p>
          <a:pPr>
            <a:lnSpc>
              <a:spcPct val="120000"/>
            </a:lnSpc>
          </a:pPr>
          <a:r>
            <a:rPr lang="en-AU" sz="1200" b="0" i="0" dirty="0" smtClean="0">
              <a:latin typeface="Helvetica Neue Light"/>
              <a:cs typeface="Helvetica Neue Light"/>
            </a:rPr>
            <a:t>How do I keep up to date with the latest evidence in this area? How do I maintain my knowledge and skills in this area? Do I have a system in place to make sure I implement the latest evidence in this area into my practice? What recent examples are there of me doing this?</a:t>
          </a:r>
        </a:p>
        <a:p>
          <a:pPr>
            <a:lnSpc>
              <a:spcPct val="120000"/>
            </a:lnSpc>
          </a:pPr>
          <a:r>
            <a:rPr lang="en-AU" sz="1200" b="0" i="0" dirty="0" smtClean="0">
              <a:latin typeface="Helvetica Neue Light"/>
              <a:cs typeface="Helvetica Neue Light"/>
            </a:rPr>
            <a:t>Who is affected by whether I meet this standard or not? Have I had confirmation or recognition from them that I do meet this standard? For example, have I been through a process of peer review or surveyed my patients?</a:t>
          </a:r>
        </a:p>
      </dgm:t>
    </dgm:pt>
    <dgm:pt modelId="{50917EF1-7F71-49F8-9BB5-C60337D22E9C}" type="sibTrans" cxnId="{1F2FDCA3-9B3B-48D5-A8B2-F6F92F010F1B}">
      <dgm:prSet/>
      <dgm:spPr/>
      <dgm:t>
        <a:bodyPr/>
        <a:lstStyle/>
        <a:p>
          <a:endParaRPr lang="en-AU"/>
        </a:p>
      </dgm:t>
    </dgm:pt>
    <dgm:pt modelId="{B8B59338-A001-4D0E-A3E7-22CB15728BC3}" type="parTrans" cxnId="{1F2FDCA3-9B3B-48D5-A8B2-F6F92F010F1B}">
      <dgm:prSet/>
      <dgm:spPr/>
      <dgm:t>
        <a:bodyPr/>
        <a:lstStyle/>
        <a:p>
          <a:endParaRPr lang="en-AU"/>
        </a:p>
      </dgm:t>
    </dgm:pt>
    <dgm:pt modelId="{0217D4CE-36B6-4B08-A470-692470939412}" type="pres">
      <dgm:prSet presAssocID="{090ED485-D470-42C8-9C53-357CB045226B}" presName="list" presStyleCnt="0">
        <dgm:presLayoutVars>
          <dgm:dir/>
          <dgm:animLvl val="lvl"/>
        </dgm:presLayoutVars>
      </dgm:prSet>
      <dgm:spPr/>
      <dgm:t>
        <a:bodyPr/>
        <a:lstStyle/>
        <a:p>
          <a:endParaRPr lang="en-AU"/>
        </a:p>
      </dgm:t>
    </dgm:pt>
    <dgm:pt modelId="{E07BE2AF-1143-481A-A016-3F4F52613B5E}" type="pres">
      <dgm:prSet presAssocID="{0D90728D-05B7-4A1D-A3B2-B541B482904E}" presName="posSpace" presStyleCnt="0"/>
      <dgm:spPr/>
      <dgm:t>
        <a:bodyPr/>
        <a:lstStyle/>
        <a:p>
          <a:endParaRPr lang="en-US"/>
        </a:p>
      </dgm:t>
    </dgm:pt>
    <dgm:pt modelId="{C136C04E-0184-4CE8-BB4C-0ACE028FA564}" type="pres">
      <dgm:prSet presAssocID="{0D90728D-05B7-4A1D-A3B2-B541B482904E}" presName="vertFlow" presStyleCnt="0"/>
      <dgm:spPr/>
      <dgm:t>
        <a:bodyPr/>
        <a:lstStyle/>
        <a:p>
          <a:endParaRPr lang="en-US"/>
        </a:p>
      </dgm:t>
    </dgm:pt>
    <dgm:pt modelId="{74784FD7-54ED-4397-925A-CF8AD130CA93}" type="pres">
      <dgm:prSet presAssocID="{0D90728D-05B7-4A1D-A3B2-B541B482904E}" presName="topSpace" presStyleCnt="0"/>
      <dgm:spPr/>
      <dgm:t>
        <a:bodyPr/>
        <a:lstStyle/>
        <a:p>
          <a:endParaRPr lang="en-US"/>
        </a:p>
      </dgm:t>
    </dgm:pt>
    <dgm:pt modelId="{2E3C4DDD-A726-4CA4-A0F3-215A0E300764}" type="pres">
      <dgm:prSet presAssocID="{0D90728D-05B7-4A1D-A3B2-B541B482904E}" presName="firstComp" presStyleCnt="0"/>
      <dgm:spPr/>
      <dgm:t>
        <a:bodyPr/>
        <a:lstStyle/>
        <a:p>
          <a:endParaRPr lang="en-US"/>
        </a:p>
      </dgm:t>
    </dgm:pt>
    <dgm:pt modelId="{B68181A3-3A55-485C-9F68-E2F4A60ABBAD}" type="pres">
      <dgm:prSet presAssocID="{0D90728D-05B7-4A1D-A3B2-B541B482904E}" presName="firstChild" presStyleLbl="bgAccFollowNode1" presStyleIdx="0" presStyleCnt="4" custScaleX="101674" custScaleY="45340" custLinFactNeighborX="17439"/>
      <dgm:spPr/>
      <dgm:t>
        <a:bodyPr/>
        <a:lstStyle/>
        <a:p>
          <a:endParaRPr lang="en-AU"/>
        </a:p>
      </dgm:t>
    </dgm:pt>
    <dgm:pt modelId="{D96A2F74-B8E0-449C-B0C2-87239993639C}" type="pres">
      <dgm:prSet presAssocID="{0D90728D-05B7-4A1D-A3B2-B541B482904E}" presName="firstChildTx" presStyleLbl="bgAccFollowNode1" presStyleIdx="0" presStyleCnt="4">
        <dgm:presLayoutVars>
          <dgm:bulletEnabled val="1"/>
        </dgm:presLayoutVars>
      </dgm:prSet>
      <dgm:spPr/>
      <dgm:t>
        <a:bodyPr/>
        <a:lstStyle/>
        <a:p>
          <a:endParaRPr lang="en-AU"/>
        </a:p>
      </dgm:t>
    </dgm:pt>
    <dgm:pt modelId="{B8DEE808-6704-400E-88B1-51F17852A2E0}" type="pres">
      <dgm:prSet presAssocID="{EC6D3EC8-CDE4-41A9-A178-4CA39B92DEBD}" presName="comp" presStyleCnt="0"/>
      <dgm:spPr/>
      <dgm:t>
        <a:bodyPr/>
        <a:lstStyle/>
        <a:p>
          <a:endParaRPr lang="en-US"/>
        </a:p>
      </dgm:t>
    </dgm:pt>
    <dgm:pt modelId="{ADF84436-9BC7-4727-9955-B624EDAE85BB}" type="pres">
      <dgm:prSet presAssocID="{EC6D3EC8-CDE4-41A9-A178-4CA39B92DEBD}" presName="child" presStyleLbl="bgAccFollowNode1" presStyleIdx="1" presStyleCnt="4" custScaleX="133304" custScaleY="221190" custLinFactNeighborX="1624" custLinFactNeighborY="6327"/>
      <dgm:spPr/>
      <dgm:t>
        <a:bodyPr/>
        <a:lstStyle/>
        <a:p>
          <a:endParaRPr lang="en-AU"/>
        </a:p>
      </dgm:t>
    </dgm:pt>
    <dgm:pt modelId="{9355F445-91AA-4E47-BCC5-7E4638F1B7F9}" type="pres">
      <dgm:prSet presAssocID="{EC6D3EC8-CDE4-41A9-A178-4CA39B92DEBD}" presName="childTx" presStyleLbl="bgAccFollowNode1" presStyleIdx="1" presStyleCnt="4">
        <dgm:presLayoutVars>
          <dgm:bulletEnabled val="1"/>
        </dgm:presLayoutVars>
      </dgm:prSet>
      <dgm:spPr/>
      <dgm:t>
        <a:bodyPr/>
        <a:lstStyle/>
        <a:p>
          <a:endParaRPr lang="en-AU"/>
        </a:p>
      </dgm:t>
    </dgm:pt>
    <dgm:pt modelId="{2651B6BE-3F52-4512-A365-03422467F58B}" type="pres">
      <dgm:prSet presAssocID="{0D90728D-05B7-4A1D-A3B2-B541B482904E}" presName="negSpace" presStyleCnt="0"/>
      <dgm:spPr/>
      <dgm:t>
        <a:bodyPr/>
        <a:lstStyle/>
        <a:p>
          <a:endParaRPr lang="en-US"/>
        </a:p>
      </dgm:t>
    </dgm:pt>
    <dgm:pt modelId="{3BFD144A-1DCD-43A9-8984-5110253BCE0B}" type="pres">
      <dgm:prSet presAssocID="{0D90728D-05B7-4A1D-A3B2-B541B482904E}" presName="circle" presStyleLbl="node1" presStyleIdx="0" presStyleCnt="2" custLinFactNeighborX="-39410"/>
      <dgm:spPr/>
      <dgm:t>
        <a:bodyPr/>
        <a:lstStyle/>
        <a:p>
          <a:endParaRPr lang="en-AU"/>
        </a:p>
      </dgm:t>
    </dgm:pt>
    <dgm:pt modelId="{EE721BB2-7FD0-450B-B737-584B082F05D0}" type="pres">
      <dgm:prSet presAssocID="{C5C506A8-1808-47CA-A512-5A13A43BD235}" presName="transSpace" presStyleCnt="0"/>
      <dgm:spPr/>
      <dgm:t>
        <a:bodyPr/>
        <a:lstStyle/>
        <a:p>
          <a:endParaRPr lang="en-US"/>
        </a:p>
      </dgm:t>
    </dgm:pt>
    <dgm:pt modelId="{F0C03833-0199-4E1C-A1CE-8E9917EADCAE}" type="pres">
      <dgm:prSet presAssocID="{315677CA-BE63-4119-9AE0-C280E0A8C157}" presName="posSpace" presStyleCnt="0"/>
      <dgm:spPr/>
      <dgm:t>
        <a:bodyPr/>
        <a:lstStyle/>
        <a:p>
          <a:endParaRPr lang="en-US"/>
        </a:p>
      </dgm:t>
    </dgm:pt>
    <dgm:pt modelId="{4A731EB7-69BE-4741-A02D-4C7CC823A9BD}" type="pres">
      <dgm:prSet presAssocID="{315677CA-BE63-4119-9AE0-C280E0A8C157}" presName="vertFlow" presStyleCnt="0"/>
      <dgm:spPr/>
      <dgm:t>
        <a:bodyPr/>
        <a:lstStyle/>
        <a:p>
          <a:endParaRPr lang="en-US"/>
        </a:p>
      </dgm:t>
    </dgm:pt>
    <dgm:pt modelId="{D0B2BA91-3846-4836-A395-70D355762EB1}" type="pres">
      <dgm:prSet presAssocID="{315677CA-BE63-4119-9AE0-C280E0A8C157}" presName="topSpace" presStyleCnt="0"/>
      <dgm:spPr/>
      <dgm:t>
        <a:bodyPr/>
        <a:lstStyle/>
        <a:p>
          <a:endParaRPr lang="en-US"/>
        </a:p>
      </dgm:t>
    </dgm:pt>
    <dgm:pt modelId="{9FC1200A-68C7-4D57-8065-2B7F976F3A17}" type="pres">
      <dgm:prSet presAssocID="{315677CA-BE63-4119-9AE0-C280E0A8C157}" presName="firstComp" presStyleCnt="0"/>
      <dgm:spPr/>
      <dgm:t>
        <a:bodyPr/>
        <a:lstStyle/>
        <a:p>
          <a:endParaRPr lang="en-US"/>
        </a:p>
      </dgm:t>
    </dgm:pt>
    <dgm:pt modelId="{B7142815-9425-4745-9274-A107ADC49FC7}" type="pres">
      <dgm:prSet presAssocID="{315677CA-BE63-4119-9AE0-C280E0A8C157}" presName="firstChild" presStyleLbl="bgAccFollowNode1" presStyleIdx="2" presStyleCnt="4" custScaleX="105161" custScaleY="44318" custLinFactNeighborX="-13048" custLinFactNeighborY="1285"/>
      <dgm:spPr/>
      <dgm:t>
        <a:bodyPr/>
        <a:lstStyle/>
        <a:p>
          <a:endParaRPr lang="en-AU"/>
        </a:p>
      </dgm:t>
    </dgm:pt>
    <dgm:pt modelId="{53A765E3-1D5A-4858-84C2-2637B1A7293D}" type="pres">
      <dgm:prSet presAssocID="{315677CA-BE63-4119-9AE0-C280E0A8C157}" presName="firstChildTx" presStyleLbl="bgAccFollowNode1" presStyleIdx="2" presStyleCnt="4">
        <dgm:presLayoutVars>
          <dgm:bulletEnabled val="1"/>
        </dgm:presLayoutVars>
      </dgm:prSet>
      <dgm:spPr/>
      <dgm:t>
        <a:bodyPr/>
        <a:lstStyle/>
        <a:p>
          <a:endParaRPr lang="en-AU"/>
        </a:p>
      </dgm:t>
    </dgm:pt>
    <dgm:pt modelId="{3960061C-713F-48E4-83EB-86A35A89DC48}" type="pres">
      <dgm:prSet presAssocID="{50A4A912-0244-4290-A4D1-A5317157C0B0}" presName="comp" presStyleCnt="0"/>
      <dgm:spPr/>
      <dgm:t>
        <a:bodyPr/>
        <a:lstStyle/>
        <a:p>
          <a:endParaRPr lang="en-US"/>
        </a:p>
      </dgm:t>
    </dgm:pt>
    <dgm:pt modelId="{BEB3E55B-EA98-4D46-91F7-2527B0D197B8}" type="pres">
      <dgm:prSet presAssocID="{50A4A912-0244-4290-A4D1-A5317157C0B0}" presName="child" presStyleLbl="bgAccFollowNode1" presStyleIdx="3" presStyleCnt="4" custScaleX="130254" custScaleY="130607" custLinFactNeighborX="-26301" custLinFactNeighborY="7349"/>
      <dgm:spPr/>
      <dgm:t>
        <a:bodyPr/>
        <a:lstStyle/>
        <a:p>
          <a:endParaRPr lang="en-AU"/>
        </a:p>
      </dgm:t>
    </dgm:pt>
    <dgm:pt modelId="{1E386D9C-79D3-4526-B9C7-A8924890B0ED}" type="pres">
      <dgm:prSet presAssocID="{50A4A912-0244-4290-A4D1-A5317157C0B0}" presName="childTx" presStyleLbl="bgAccFollowNode1" presStyleIdx="3" presStyleCnt="4">
        <dgm:presLayoutVars>
          <dgm:bulletEnabled val="1"/>
        </dgm:presLayoutVars>
      </dgm:prSet>
      <dgm:spPr/>
      <dgm:t>
        <a:bodyPr/>
        <a:lstStyle/>
        <a:p>
          <a:endParaRPr lang="en-AU"/>
        </a:p>
      </dgm:t>
    </dgm:pt>
    <dgm:pt modelId="{5256F9CA-55D6-43AC-95DE-DD6789F1F97B}" type="pres">
      <dgm:prSet presAssocID="{315677CA-BE63-4119-9AE0-C280E0A8C157}" presName="negSpace" presStyleCnt="0"/>
      <dgm:spPr/>
      <dgm:t>
        <a:bodyPr/>
        <a:lstStyle/>
        <a:p>
          <a:endParaRPr lang="en-US"/>
        </a:p>
      </dgm:t>
    </dgm:pt>
    <dgm:pt modelId="{D62352AF-21F1-4A9D-910B-436A24458471}" type="pres">
      <dgm:prSet presAssocID="{315677CA-BE63-4119-9AE0-C280E0A8C157}" presName="circle" presStyleLbl="node1" presStyleIdx="1" presStyleCnt="2" custLinFactNeighborX="-48332"/>
      <dgm:spPr/>
      <dgm:t>
        <a:bodyPr/>
        <a:lstStyle/>
        <a:p>
          <a:endParaRPr lang="en-AU"/>
        </a:p>
      </dgm:t>
    </dgm:pt>
  </dgm:ptLst>
  <dgm:cxnLst>
    <dgm:cxn modelId="{237B6D31-214A-469C-B3E7-EF69CFB203DB}" type="presOf" srcId="{50A4A912-0244-4290-A4D1-A5317157C0B0}" destId="{1E386D9C-79D3-4526-B9C7-A8924890B0ED}" srcOrd="1" destOrd="0" presId="urn:microsoft.com/office/officeart/2005/8/layout/hList9"/>
    <dgm:cxn modelId="{AC0AEAAA-2634-41A2-85EC-453ECFC7E0CE}" type="presOf" srcId="{0D90728D-05B7-4A1D-A3B2-B541B482904E}" destId="{3BFD144A-1DCD-43A9-8984-5110253BCE0B}" srcOrd="0" destOrd="0" presId="urn:microsoft.com/office/officeart/2005/8/layout/hList9"/>
    <dgm:cxn modelId="{0CFA366B-79BE-4B51-8875-16A9380CB1F1}" type="presOf" srcId="{090ED485-D470-42C8-9C53-357CB045226B}" destId="{0217D4CE-36B6-4B08-A470-692470939412}" srcOrd="0" destOrd="0" presId="urn:microsoft.com/office/officeart/2005/8/layout/hList9"/>
    <dgm:cxn modelId="{DF16D8C3-9B8C-4693-B8BB-BA77D6D48B57}" type="presOf" srcId="{45B47CB1-5918-4A15-8CDF-184A4DEC0C0C}" destId="{53A765E3-1D5A-4858-84C2-2637B1A7293D}" srcOrd="1" destOrd="0" presId="urn:microsoft.com/office/officeart/2005/8/layout/hList9"/>
    <dgm:cxn modelId="{1B239CAF-A2EC-46DC-9B33-F62EA31481BF}" srcId="{090ED485-D470-42C8-9C53-357CB045226B}" destId="{315677CA-BE63-4119-9AE0-C280E0A8C157}" srcOrd="1" destOrd="0" parTransId="{E977E801-8F6C-411B-9FE8-6D304183736C}" sibTransId="{0A7B065D-F8F1-4573-BD89-611DFA3C5B8D}"/>
    <dgm:cxn modelId="{1F2FDCA3-9B3B-48D5-A8B2-F6F92F010F1B}" srcId="{0D90728D-05B7-4A1D-A3B2-B541B482904E}" destId="{EC6D3EC8-CDE4-41A9-A178-4CA39B92DEBD}" srcOrd="1" destOrd="0" parTransId="{B8B59338-A001-4D0E-A3E7-22CB15728BC3}" sibTransId="{50917EF1-7F71-49F8-9BB5-C60337D22E9C}"/>
    <dgm:cxn modelId="{05020A93-A880-4FD9-AABB-109AD0C93BD7}" srcId="{315677CA-BE63-4119-9AE0-C280E0A8C157}" destId="{50A4A912-0244-4290-A4D1-A5317157C0B0}" srcOrd="1" destOrd="0" parTransId="{996EEBBE-7FCC-4EB3-AEE1-E2831FD882E0}" sibTransId="{CD0DDB44-EE7B-4420-B0E8-CD0E13C57515}"/>
    <dgm:cxn modelId="{76DFF479-304A-4727-928D-E4E98C6D1F87}" type="presOf" srcId="{48A1AC6C-F39F-4D39-82F3-996960DCCFDA}" destId="{B68181A3-3A55-485C-9F68-E2F4A60ABBAD}" srcOrd="0" destOrd="0" presId="urn:microsoft.com/office/officeart/2005/8/layout/hList9"/>
    <dgm:cxn modelId="{66C58D41-272D-4CBD-8E29-543039E75E16}" srcId="{0D90728D-05B7-4A1D-A3B2-B541B482904E}" destId="{48A1AC6C-F39F-4D39-82F3-996960DCCFDA}" srcOrd="0" destOrd="0" parTransId="{AED1416A-C8CF-4FD9-A57E-11F03E771319}" sibTransId="{337FF522-441E-4E9C-BA1B-615360E211A5}"/>
    <dgm:cxn modelId="{9B94F4CB-DFCD-4CA0-8892-0D83A192AA4C}" type="presOf" srcId="{45B47CB1-5918-4A15-8CDF-184A4DEC0C0C}" destId="{B7142815-9425-4745-9274-A107ADC49FC7}" srcOrd="0" destOrd="0" presId="urn:microsoft.com/office/officeart/2005/8/layout/hList9"/>
    <dgm:cxn modelId="{B3E72CB3-6EE8-4EAB-A30E-5B8A5D90D63E}" type="presOf" srcId="{315677CA-BE63-4119-9AE0-C280E0A8C157}" destId="{D62352AF-21F1-4A9D-910B-436A24458471}" srcOrd="0" destOrd="0" presId="urn:microsoft.com/office/officeart/2005/8/layout/hList9"/>
    <dgm:cxn modelId="{F045385D-F600-46B5-B44D-BCECBF8D3AF8}" type="presOf" srcId="{48A1AC6C-F39F-4D39-82F3-996960DCCFDA}" destId="{D96A2F74-B8E0-449C-B0C2-87239993639C}" srcOrd="1" destOrd="0" presId="urn:microsoft.com/office/officeart/2005/8/layout/hList9"/>
    <dgm:cxn modelId="{C1F00101-0BF4-7F40-BA65-8F99E00430FB}" type="presOf" srcId="{EC6D3EC8-CDE4-41A9-A178-4CA39B92DEBD}" destId="{9355F445-91AA-4E47-BCC5-7E4638F1B7F9}" srcOrd="1" destOrd="0" presId="urn:microsoft.com/office/officeart/2005/8/layout/hList9"/>
    <dgm:cxn modelId="{9E720414-404A-EA41-A8D9-BA4A1DEAA683}" type="presOf" srcId="{EC6D3EC8-CDE4-41A9-A178-4CA39B92DEBD}" destId="{ADF84436-9BC7-4727-9955-B624EDAE85BB}" srcOrd="0" destOrd="0" presId="urn:microsoft.com/office/officeart/2005/8/layout/hList9"/>
    <dgm:cxn modelId="{D3B3F4ED-8FDE-41C6-9435-B90B867E7D25}" srcId="{090ED485-D470-42C8-9C53-357CB045226B}" destId="{0D90728D-05B7-4A1D-A3B2-B541B482904E}" srcOrd="0" destOrd="0" parTransId="{3BAFDA58-A148-49A3-9354-68D8DED02842}" sibTransId="{C5C506A8-1808-47CA-A512-5A13A43BD235}"/>
    <dgm:cxn modelId="{850BDEFF-E93B-4735-8F04-E0657B0FDD63}" srcId="{315677CA-BE63-4119-9AE0-C280E0A8C157}" destId="{45B47CB1-5918-4A15-8CDF-184A4DEC0C0C}" srcOrd="0" destOrd="0" parTransId="{BEC0F974-4558-4CE9-9BC5-BBB39FCE2C3E}" sibTransId="{566DE393-5372-4D1F-BD42-4A44B31C04BB}"/>
    <dgm:cxn modelId="{AB55259A-6AD4-4A67-A497-00DF3A53BFA1}" type="presOf" srcId="{50A4A912-0244-4290-A4D1-A5317157C0B0}" destId="{BEB3E55B-EA98-4D46-91F7-2527B0D197B8}" srcOrd="0" destOrd="0" presId="urn:microsoft.com/office/officeart/2005/8/layout/hList9"/>
    <dgm:cxn modelId="{032F3AFA-55F2-4C5D-BC8E-7994FEBE6AB3}" type="presParOf" srcId="{0217D4CE-36B6-4B08-A470-692470939412}" destId="{E07BE2AF-1143-481A-A016-3F4F52613B5E}" srcOrd="0" destOrd="0" presId="urn:microsoft.com/office/officeart/2005/8/layout/hList9"/>
    <dgm:cxn modelId="{6217EECE-4B16-4C48-B7D4-F33C3289B290}" type="presParOf" srcId="{0217D4CE-36B6-4B08-A470-692470939412}" destId="{C136C04E-0184-4CE8-BB4C-0ACE028FA564}" srcOrd="1" destOrd="0" presId="urn:microsoft.com/office/officeart/2005/8/layout/hList9"/>
    <dgm:cxn modelId="{EC27C4F8-2C69-4B64-A0F2-EAF114A826C2}" type="presParOf" srcId="{C136C04E-0184-4CE8-BB4C-0ACE028FA564}" destId="{74784FD7-54ED-4397-925A-CF8AD130CA93}" srcOrd="0" destOrd="0" presId="urn:microsoft.com/office/officeart/2005/8/layout/hList9"/>
    <dgm:cxn modelId="{9BD4E099-DC30-4011-BA0F-D5CB2500ACC6}" type="presParOf" srcId="{C136C04E-0184-4CE8-BB4C-0ACE028FA564}" destId="{2E3C4DDD-A726-4CA4-A0F3-215A0E300764}" srcOrd="1" destOrd="0" presId="urn:microsoft.com/office/officeart/2005/8/layout/hList9"/>
    <dgm:cxn modelId="{3F1E394C-8A21-4047-BB3D-A49CA94DD9DC}" type="presParOf" srcId="{2E3C4DDD-A726-4CA4-A0F3-215A0E300764}" destId="{B68181A3-3A55-485C-9F68-E2F4A60ABBAD}" srcOrd="0" destOrd="0" presId="urn:microsoft.com/office/officeart/2005/8/layout/hList9"/>
    <dgm:cxn modelId="{374FD0C8-A080-4161-8F12-85AC7561AB6B}" type="presParOf" srcId="{2E3C4DDD-A726-4CA4-A0F3-215A0E300764}" destId="{D96A2F74-B8E0-449C-B0C2-87239993639C}" srcOrd="1" destOrd="0" presId="urn:microsoft.com/office/officeart/2005/8/layout/hList9"/>
    <dgm:cxn modelId="{8CFEC21C-DA3C-0B48-B0F1-0DC48FD5A91B}" type="presParOf" srcId="{C136C04E-0184-4CE8-BB4C-0ACE028FA564}" destId="{B8DEE808-6704-400E-88B1-51F17852A2E0}" srcOrd="2" destOrd="0" presId="urn:microsoft.com/office/officeart/2005/8/layout/hList9"/>
    <dgm:cxn modelId="{01F7429C-A210-234F-9DAF-FDAAC1614E29}" type="presParOf" srcId="{B8DEE808-6704-400E-88B1-51F17852A2E0}" destId="{ADF84436-9BC7-4727-9955-B624EDAE85BB}" srcOrd="0" destOrd="0" presId="urn:microsoft.com/office/officeart/2005/8/layout/hList9"/>
    <dgm:cxn modelId="{BD621A09-B6C7-DF45-A16E-17116BF40EC0}" type="presParOf" srcId="{B8DEE808-6704-400E-88B1-51F17852A2E0}" destId="{9355F445-91AA-4E47-BCC5-7E4638F1B7F9}" srcOrd="1" destOrd="0" presId="urn:microsoft.com/office/officeart/2005/8/layout/hList9"/>
    <dgm:cxn modelId="{4FAA31A2-C705-4B5C-8F52-EAE7D629CD64}" type="presParOf" srcId="{0217D4CE-36B6-4B08-A470-692470939412}" destId="{2651B6BE-3F52-4512-A365-03422467F58B}" srcOrd="2" destOrd="0" presId="urn:microsoft.com/office/officeart/2005/8/layout/hList9"/>
    <dgm:cxn modelId="{4DF04A80-D1E7-447D-B875-5CE37D29D9EF}" type="presParOf" srcId="{0217D4CE-36B6-4B08-A470-692470939412}" destId="{3BFD144A-1DCD-43A9-8984-5110253BCE0B}" srcOrd="3" destOrd="0" presId="urn:microsoft.com/office/officeart/2005/8/layout/hList9"/>
    <dgm:cxn modelId="{045B6D46-5766-4AC8-9FCC-21D22DA040E2}" type="presParOf" srcId="{0217D4CE-36B6-4B08-A470-692470939412}" destId="{EE721BB2-7FD0-450B-B737-584B082F05D0}" srcOrd="4" destOrd="0" presId="urn:microsoft.com/office/officeart/2005/8/layout/hList9"/>
    <dgm:cxn modelId="{488BB979-CD7C-40E2-9742-F7407116380C}" type="presParOf" srcId="{0217D4CE-36B6-4B08-A470-692470939412}" destId="{F0C03833-0199-4E1C-A1CE-8E9917EADCAE}" srcOrd="5" destOrd="0" presId="urn:microsoft.com/office/officeart/2005/8/layout/hList9"/>
    <dgm:cxn modelId="{A64AC4C6-ABD5-4829-9973-59FE59A8FF84}" type="presParOf" srcId="{0217D4CE-36B6-4B08-A470-692470939412}" destId="{4A731EB7-69BE-4741-A02D-4C7CC823A9BD}" srcOrd="6" destOrd="0" presId="urn:microsoft.com/office/officeart/2005/8/layout/hList9"/>
    <dgm:cxn modelId="{0E4206DA-9BF4-4E99-AAB5-B1F0AF9A5F29}" type="presParOf" srcId="{4A731EB7-69BE-4741-A02D-4C7CC823A9BD}" destId="{D0B2BA91-3846-4836-A395-70D355762EB1}" srcOrd="0" destOrd="0" presId="urn:microsoft.com/office/officeart/2005/8/layout/hList9"/>
    <dgm:cxn modelId="{9D4550A0-FF23-4613-9652-510720059003}" type="presParOf" srcId="{4A731EB7-69BE-4741-A02D-4C7CC823A9BD}" destId="{9FC1200A-68C7-4D57-8065-2B7F976F3A17}" srcOrd="1" destOrd="0" presId="urn:microsoft.com/office/officeart/2005/8/layout/hList9"/>
    <dgm:cxn modelId="{7B448135-ADFC-4F0D-91B7-A89D7BE5E2A1}" type="presParOf" srcId="{9FC1200A-68C7-4D57-8065-2B7F976F3A17}" destId="{B7142815-9425-4745-9274-A107ADC49FC7}" srcOrd="0" destOrd="0" presId="urn:microsoft.com/office/officeart/2005/8/layout/hList9"/>
    <dgm:cxn modelId="{AAB2697B-3003-40FC-9F06-DC02B3D62F81}" type="presParOf" srcId="{9FC1200A-68C7-4D57-8065-2B7F976F3A17}" destId="{53A765E3-1D5A-4858-84C2-2637B1A7293D}" srcOrd="1" destOrd="0" presId="urn:microsoft.com/office/officeart/2005/8/layout/hList9"/>
    <dgm:cxn modelId="{76A24FAF-FF67-43D8-BFB1-9D80DFF85E9D}" type="presParOf" srcId="{4A731EB7-69BE-4741-A02D-4C7CC823A9BD}" destId="{3960061C-713F-48E4-83EB-86A35A89DC48}" srcOrd="2" destOrd="0" presId="urn:microsoft.com/office/officeart/2005/8/layout/hList9"/>
    <dgm:cxn modelId="{1BF128F8-F0C7-4E6F-8E39-6B46CA2F4E54}" type="presParOf" srcId="{3960061C-713F-48E4-83EB-86A35A89DC48}" destId="{BEB3E55B-EA98-4D46-91F7-2527B0D197B8}" srcOrd="0" destOrd="0" presId="urn:microsoft.com/office/officeart/2005/8/layout/hList9"/>
    <dgm:cxn modelId="{8F299C27-C97E-4F31-8585-0FAC964775F2}" type="presParOf" srcId="{3960061C-713F-48E4-83EB-86A35A89DC48}" destId="{1E386D9C-79D3-4526-B9C7-A8924890B0ED}" srcOrd="1" destOrd="0" presId="urn:microsoft.com/office/officeart/2005/8/layout/hList9"/>
    <dgm:cxn modelId="{F2E3B379-CC3D-452F-B83F-717F1D8485A3}" type="presParOf" srcId="{0217D4CE-36B6-4B08-A470-692470939412}" destId="{5256F9CA-55D6-43AC-95DE-DD6789F1F97B}" srcOrd="7" destOrd="0" presId="urn:microsoft.com/office/officeart/2005/8/layout/hList9"/>
    <dgm:cxn modelId="{ABF13C5C-B8BE-4217-BAF2-CF38C5170C74}" type="presParOf" srcId="{0217D4CE-36B6-4B08-A470-692470939412}" destId="{D62352AF-21F1-4A9D-910B-436A24458471}" srcOrd="8" destOrd="0" presId="urn:microsoft.com/office/officeart/2005/8/layout/hList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181A3-3A55-485C-9F68-E2F4A60ABBAD}">
      <dsp:nvSpPr>
        <dsp:cNvPr id="0" name=""/>
        <dsp:cNvSpPr/>
      </dsp:nvSpPr>
      <dsp:spPr>
        <a:xfrm>
          <a:off x="1200218" y="917740"/>
          <a:ext cx="2904241" cy="64801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n-AU" sz="1800" b="0" i="0" kern="1200" dirty="0" smtClean="0">
              <a:latin typeface="Helvetica Neue Medium"/>
              <a:cs typeface="Helvetica Neue Medium"/>
            </a:rPr>
            <a:t>How am I sure?</a:t>
          </a:r>
          <a:endParaRPr lang="en-AU" sz="1800" b="0" i="0" kern="1200" dirty="0">
            <a:latin typeface="Helvetica Neue Medium"/>
            <a:cs typeface="Helvetica Neue Medium"/>
          </a:endParaRPr>
        </a:p>
      </dsp:txBody>
      <dsp:txXfrm>
        <a:off x="1664897" y="917740"/>
        <a:ext cx="2439562" cy="648017"/>
      </dsp:txXfrm>
    </dsp:sp>
    <dsp:sp modelId="{ADF84436-9BC7-4727-9955-B624EDAE85BB}">
      <dsp:nvSpPr>
        <dsp:cNvPr id="0" name=""/>
        <dsp:cNvSpPr/>
      </dsp:nvSpPr>
      <dsp:spPr>
        <a:xfrm>
          <a:off x="296731" y="1656186"/>
          <a:ext cx="3807728" cy="316133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0" tIns="85344" rIns="85344" bIns="85344" numCol="1" spcCol="1270" anchor="ctr" anchorCtr="0">
          <a:noAutofit/>
        </a:bodyPr>
        <a:lstStyle/>
        <a:p>
          <a:pPr lvl="0" algn="l" defTabSz="533400">
            <a:lnSpc>
              <a:spcPct val="120000"/>
            </a:lnSpc>
            <a:spcBef>
              <a:spcPct val="0"/>
            </a:spcBef>
            <a:spcAft>
              <a:spcPct val="35000"/>
            </a:spcAft>
          </a:pPr>
          <a:r>
            <a:rPr lang="en-AU" sz="1200" b="0" i="0" kern="1200" dirty="0" smtClean="0">
              <a:latin typeface="Helvetica Neue Light"/>
              <a:cs typeface="Helvetica Neue Light"/>
            </a:rPr>
            <a:t>How do I keep up to date with the latest evidence in this area? How do I maintain my knowledge and skills in this area? Do I have a system in place to make sure I implement the latest evidence in this area into my practice? What recent examples are there of me doing this?</a:t>
          </a:r>
        </a:p>
        <a:p>
          <a:pPr lvl="0" algn="l" defTabSz="533400">
            <a:lnSpc>
              <a:spcPct val="120000"/>
            </a:lnSpc>
            <a:spcBef>
              <a:spcPct val="0"/>
            </a:spcBef>
            <a:spcAft>
              <a:spcPct val="35000"/>
            </a:spcAft>
          </a:pPr>
          <a:r>
            <a:rPr lang="en-AU" sz="1200" b="0" i="0" kern="1200" dirty="0" smtClean="0">
              <a:latin typeface="Helvetica Neue Light"/>
              <a:cs typeface="Helvetica Neue Light"/>
            </a:rPr>
            <a:t>Who is affected by whether I meet this standard or not? Have I had confirmation or recognition from them that I do meet this standard? For example, have I been through a process of peer review or surveyed my patients?</a:t>
          </a:r>
        </a:p>
      </dsp:txBody>
      <dsp:txXfrm>
        <a:off x="905967" y="1656186"/>
        <a:ext cx="3198492" cy="3161338"/>
      </dsp:txXfrm>
    </dsp:sp>
    <dsp:sp modelId="{3BFD144A-1DCD-43A9-8984-5110253BCE0B}">
      <dsp:nvSpPr>
        <dsp:cNvPr id="0" name=""/>
        <dsp:cNvSpPr/>
      </dsp:nvSpPr>
      <dsp:spPr>
        <a:xfrm>
          <a:off x="0" y="346330"/>
          <a:ext cx="1428526" cy="142852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AU" sz="1300" b="0" i="0" kern="1200" dirty="0" smtClean="0">
              <a:latin typeface="Helvetica Neue Medium"/>
              <a:cs typeface="Helvetica Neue Medium"/>
            </a:rPr>
            <a:t>Development is not required</a:t>
          </a:r>
          <a:endParaRPr lang="en-AU" sz="1300" b="0" i="0" kern="1200" dirty="0">
            <a:latin typeface="Helvetica Neue Medium"/>
            <a:cs typeface="Helvetica Neue Medium"/>
          </a:endParaRPr>
        </a:p>
      </dsp:txBody>
      <dsp:txXfrm>
        <a:off x="209203" y="555533"/>
        <a:ext cx="1010120" cy="1010120"/>
      </dsp:txXfrm>
    </dsp:sp>
    <dsp:sp modelId="{B7142815-9425-4745-9274-A107ADC49FC7}">
      <dsp:nvSpPr>
        <dsp:cNvPr id="0" name=""/>
        <dsp:cNvSpPr/>
      </dsp:nvSpPr>
      <dsp:spPr>
        <a:xfrm>
          <a:off x="5472601" y="936106"/>
          <a:ext cx="2935116" cy="63341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n-AU" sz="1800" b="0" i="0" kern="1200" dirty="0" smtClean="0">
              <a:latin typeface="Helvetica Neue Medium"/>
              <a:cs typeface="Helvetica Neue Medium"/>
            </a:rPr>
            <a:t>In what way?</a:t>
          </a:r>
          <a:endParaRPr lang="en-AU" sz="1800" b="0" i="0" kern="1200" dirty="0">
            <a:latin typeface="Helvetica Neue Medium"/>
            <a:cs typeface="Helvetica Neue Medium"/>
          </a:endParaRPr>
        </a:p>
      </dsp:txBody>
      <dsp:txXfrm>
        <a:off x="5942219" y="936106"/>
        <a:ext cx="2465498" cy="633411"/>
      </dsp:txXfrm>
    </dsp:sp>
    <dsp:sp modelId="{BEB3E55B-EA98-4D46-91F7-2527B0D197B8}">
      <dsp:nvSpPr>
        <dsp:cNvPr id="0" name=""/>
        <dsp:cNvSpPr/>
      </dsp:nvSpPr>
      <dsp:spPr>
        <a:xfrm>
          <a:off x="4752519" y="1656186"/>
          <a:ext cx="3635480" cy="1866688"/>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0" tIns="85344" rIns="85344" bIns="85344" numCol="1" spcCol="1270" anchor="ctr" anchorCtr="0">
          <a:noAutofit/>
        </a:bodyPr>
        <a:lstStyle/>
        <a:p>
          <a:pPr lvl="0" algn="l" defTabSz="533400">
            <a:lnSpc>
              <a:spcPct val="120000"/>
            </a:lnSpc>
            <a:spcBef>
              <a:spcPct val="0"/>
            </a:spcBef>
            <a:spcAft>
              <a:spcPct val="35000"/>
            </a:spcAft>
          </a:pPr>
          <a:r>
            <a:rPr lang="en-AU" sz="1200" b="0" i="0" kern="1200" dirty="0" smtClean="0">
              <a:latin typeface="Helvetica Neue Light"/>
              <a:cs typeface="Helvetica Neue Light"/>
            </a:rPr>
            <a:t>Was there a challenging situation where I could have performed better?</a:t>
          </a:r>
        </a:p>
        <a:p>
          <a:pPr lvl="0" algn="l" defTabSz="533400">
            <a:lnSpc>
              <a:spcPct val="120000"/>
            </a:lnSpc>
            <a:spcBef>
              <a:spcPct val="0"/>
            </a:spcBef>
            <a:spcAft>
              <a:spcPct val="35000"/>
            </a:spcAft>
          </a:pPr>
          <a:r>
            <a:rPr lang="en-AU" sz="1200" b="0" i="0" kern="1200" dirty="0" smtClean="0">
              <a:latin typeface="Helvetica Neue Light"/>
              <a:cs typeface="Helvetica Neue Light"/>
            </a:rPr>
            <a:t>Has an incident related to this occurred recently?</a:t>
          </a:r>
        </a:p>
        <a:p>
          <a:pPr lvl="0" algn="l" defTabSz="533400">
            <a:lnSpc>
              <a:spcPct val="120000"/>
            </a:lnSpc>
            <a:spcBef>
              <a:spcPct val="0"/>
            </a:spcBef>
            <a:spcAft>
              <a:spcPct val="35000"/>
            </a:spcAft>
          </a:pPr>
          <a:r>
            <a:rPr lang="en-AU" sz="1200" b="0" i="0" kern="1200" dirty="0" smtClean="0">
              <a:latin typeface="Helvetica Neue Light"/>
              <a:cs typeface="Helvetica Neue Light"/>
            </a:rPr>
            <a:t>Has there been feedback about this from my patients or peers?</a:t>
          </a:r>
        </a:p>
        <a:p>
          <a:pPr lvl="0" algn="l" defTabSz="533400">
            <a:lnSpc>
              <a:spcPct val="120000"/>
            </a:lnSpc>
            <a:spcBef>
              <a:spcPct val="0"/>
            </a:spcBef>
            <a:spcAft>
              <a:spcPct val="35000"/>
            </a:spcAft>
          </a:pPr>
          <a:r>
            <a:rPr lang="en-AU" sz="1200" b="0" i="0" kern="1200" dirty="0" smtClean="0">
              <a:latin typeface="Helvetica Neue Light"/>
              <a:cs typeface="Helvetica Neue Light"/>
            </a:rPr>
            <a:t>Do I just not feel I have the required skills?</a:t>
          </a:r>
          <a:endParaRPr lang="en-AU" sz="1200" b="0" i="0" kern="1200" dirty="0">
            <a:latin typeface="Helvetica Neue Light"/>
            <a:cs typeface="Helvetica Neue Light"/>
          </a:endParaRPr>
        </a:p>
      </dsp:txBody>
      <dsp:txXfrm>
        <a:off x="5334195" y="1656186"/>
        <a:ext cx="3053803" cy="1866688"/>
      </dsp:txXfrm>
    </dsp:sp>
    <dsp:sp modelId="{D62352AF-21F1-4A9D-910B-436A24458471}">
      <dsp:nvSpPr>
        <dsp:cNvPr id="0" name=""/>
        <dsp:cNvSpPr/>
      </dsp:nvSpPr>
      <dsp:spPr>
        <a:xfrm>
          <a:off x="4248465" y="346330"/>
          <a:ext cx="1428526" cy="142852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r>
            <a:rPr lang="en-AU" sz="1300" b="0" i="0" kern="1200" dirty="0" smtClean="0">
              <a:latin typeface="Helvetica Neue Medium"/>
              <a:cs typeface="Helvetica Neue Medium"/>
            </a:rPr>
            <a:t>Ongoing development is required for current scope</a:t>
          </a:r>
          <a:endParaRPr lang="en-AU" sz="1300" b="0" i="0" kern="1200" dirty="0">
            <a:latin typeface="Helvetica Neue Medium"/>
            <a:cs typeface="Helvetica Neue Medium"/>
          </a:endParaRPr>
        </a:p>
      </dsp:txBody>
      <dsp:txXfrm>
        <a:off x="4457668" y="555533"/>
        <a:ext cx="1010120" cy="1010120"/>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8F471F-9C67-48EE-AFEA-41CABFA07315}" type="datetimeFigureOut">
              <a:rPr lang="en-AU" smtClean="0"/>
              <a:t>15/03/2018</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869698-530C-4466-997B-26CEEEC95481}" type="slidenum">
              <a:rPr lang="en-AU" smtClean="0"/>
              <a:t>‹#›</a:t>
            </a:fld>
            <a:endParaRPr lang="en-AU"/>
          </a:p>
        </p:txBody>
      </p:sp>
    </p:spTree>
    <p:extLst>
      <p:ext uri="{BB962C8B-B14F-4D97-AF65-F5344CB8AC3E}">
        <p14:creationId xmlns:p14="http://schemas.microsoft.com/office/powerpoint/2010/main" val="306584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a:t>
            </a:r>
            <a:r>
              <a:rPr lang="en-AU" baseline="0" dirty="0" smtClean="0"/>
              <a:t> presentation has been developed to provide you with an introduction to:</a:t>
            </a:r>
          </a:p>
          <a:p>
            <a:pPr marL="171450" indent="-171450">
              <a:buFont typeface="Arial" panose="020B0604020202020204" pitchFamily="34" charset="0"/>
              <a:buChar char="•"/>
            </a:pPr>
            <a:r>
              <a:rPr lang="en-AU" baseline="0" dirty="0" smtClean="0"/>
              <a:t>your professional obligations to practise safely and effectively</a:t>
            </a:r>
          </a:p>
          <a:p>
            <a:pPr marL="171450" indent="-171450">
              <a:buFont typeface="Arial" panose="020B0604020202020204" pitchFamily="34" charset="0"/>
              <a:buChar char="•"/>
            </a:pPr>
            <a:r>
              <a:rPr lang="en-AU" baseline="0" dirty="0" smtClean="0"/>
              <a:t>your registration responsibilities in relation to using the </a:t>
            </a:r>
            <a:r>
              <a:rPr lang="en-AU" i="1" baseline="0" dirty="0" smtClean="0"/>
              <a:t>2016 National Competency Standards Framework for Pharmacists in Australia</a:t>
            </a:r>
            <a:r>
              <a:rPr lang="en-AU" i="0" baseline="0" dirty="0" smtClean="0"/>
              <a:t>; and</a:t>
            </a:r>
          </a:p>
          <a:p>
            <a:pPr marL="171450" indent="-171450">
              <a:buFont typeface="Arial" panose="020B0604020202020204" pitchFamily="34" charset="0"/>
              <a:buChar char="•"/>
            </a:pPr>
            <a:r>
              <a:rPr lang="en-AU" i="0" baseline="0" dirty="0" smtClean="0"/>
              <a:t>step through the tools and resources available to support you in meeting the Pharmacy Board of Australia’s Continuing Professional Development Registration Standard.</a:t>
            </a:r>
          </a:p>
          <a:p>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1</a:t>
            </a:fld>
            <a:endParaRPr lang="en-AU"/>
          </a:p>
        </p:txBody>
      </p:sp>
    </p:spTree>
    <p:extLst>
      <p:ext uri="{BB962C8B-B14F-4D97-AF65-F5344CB8AC3E}">
        <p14:creationId xmlns:p14="http://schemas.microsoft.com/office/powerpoint/2010/main" val="3818357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All health practitioners have a professional responsibility to practise safely and effectively, with the care of patients or clients their first concern. There is a community expectation that health practitioners</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commit to:</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recognising and working within the limits of their competence and scope of practice;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keeping their skills and knowledge up-to-date;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reflecting regularly on whether they are practising effectively;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refining and developing their judgement as they gain experience; and</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when moving into a new area of practice,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ensuring they have achieved competency in that area.</a:t>
            </a:r>
            <a:endParaRPr lang="en-AU" sz="1200" kern="1200" baseline="30000" dirty="0" smtClean="0">
              <a:solidFill>
                <a:schemeClr val="tx1"/>
              </a:solidFill>
              <a:effectLst/>
              <a:latin typeface="+mn-lt"/>
              <a:ea typeface="+mn-ea"/>
              <a:cs typeface="+mn-cs"/>
            </a:endParaRPr>
          </a:p>
          <a:p>
            <a:pPr marL="171450" indent="-171450">
              <a:buFont typeface="Arial" panose="020B0604020202020204" pitchFamily="34" charset="0"/>
              <a:buChar char="•"/>
            </a:pPr>
            <a:endParaRPr lang="en-AU" sz="1200" kern="1200" baseline="300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kern="1200" dirty="0" smtClean="0">
                <a:solidFill>
                  <a:schemeClr val="tx1"/>
                </a:solidFill>
                <a:effectLst/>
                <a:latin typeface="+mn-lt"/>
                <a:ea typeface="+mn-ea"/>
                <a:cs typeface="+mn-cs"/>
              </a:rPr>
              <a:t>Reference: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Code of conduct for registered health practitioners. Pharmacy Board of Australia; 2010.</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2</a:t>
            </a:fld>
            <a:endParaRPr lang="en-AU"/>
          </a:p>
        </p:txBody>
      </p:sp>
    </p:spTree>
    <p:extLst>
      <p:ext uri="{BB962C8B-B14F-4D97-AF65-F5344CB8AC3E}">
        <p14:creationId xmlns:p14="http://schemas.microsoft.com/office/powerpoint/2010/main" val="322019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a:t>
            </a:r>
            <a:r>
              <a:rPr lang="en-AU" i="1" dirty="0" smtClean="0"/>
              <a:t>2016</a:t>
            </a:r>
            <a:r>
              <a:rPr lang="en-AU" dirty="0" smtClean="0"/>
              <a:t> </a:t>
            </a:r>
            <a:r>
              <a:rPr lang="en-AU" sz="1200" i="1" kern="1200" dirty="0" smtClean="0">
                <a:solidFill>
                  <a:schemeClr val="tx1"/>
                </a:solidFill>
                <a:effectLst/>
                <a:latin typeface="+mn-lt"/>
                <a:ea typeface="+mn-ea"/>
                <a:cs typeface="+mn-cs"/>
              </a:rPr>
              <a:t>National competency standards framework for pharmacists in Australia</a:t>
            </a:r>
            <a:r>
              <a:rPr lang="en-AU" sz="1200" kern="1200" dirty="0" smtClean="0">
                <a:solidFill>
                  <a:schemeClr val="tx1"/>
                </a:solidFill>
                <a:effectLst/>
                <a:latin typeface="+mn-lt"/>
                <a:ea typeface="+mn-ea"/>
                <a:cs typeface="+mn-cs"/>
              </a:rPr>
              <a:t> </a:t>
            </a:r>
            <a:r>
              <a:rPr lang="en-AU" dirty="0" smtClean="0"/>
              <a:t>has been designed to support you meet this professional responsibility.</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3</a:t>
            </a:fld>
            <a:endParaRPr lang="en-AU"/>
          </a:p>
        </p:txBody>
      </p:sp>
    </p:spTree>
    <p:extLst>
      <p:ext uri="{BB962C8B-B14F-4D97-AF65-F5344CB8AC3E}">
        <p14:creationId xmlns:p14="http://schemas.microsoft.com/office/powerpoint/2010/main" val="667864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Using the Framework is also a registration requirement.</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Each year, pharmacists seeking to renew their registration must meet the Pharmacy Board of Australia’s registration standard for continuing professional development (CPD). This includes using the </a:t>
            </a:r>
            <a:r>
              <a:rPr lang="en-AU" sz="1200" i="0" kern="1200" dirty="0" smtClean="0">
                <a:solidFill>
                  <a:schemeClr val="tx1"/>
                </a:solidFill>
                <a:effectLst/>
                <a:latin typeface="+mn-lt"/>
                <a:ea typeface="+mn-ea"/>
                <a:cs typeface="+mn-cs"/>
              </a:rPr>
              <a:t>Framework</a:t>
            </a:r>
            <a:r>
              <a:rPr lang="en-AU" sz="1200" i="1" kern="120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to:</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Identify the competency standards relevant to the role you perform and services you provide, that is, your scope of practice, as well as any proposed changes to your practice; as well as to</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Identify professional development needs relevant to those competency standards, and take action to address those needs.</a:t>
            </a:r>
          </a:p>
          <a:p>
            <a:pPr marL="0" lvl="0" indent="0">
              <a:buFont typeface="Arial" panose="020B0604020202020204" pitchFamily="34" charset="0"/>
              <a:buNone/>
            </a:pPr>
            <a:endParaRPr lang="en-AU"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AU" sz="1200" kern="1200" dirty="0" smtClean="0">
                <a:solidFill>
                  <a:schemeClr val="tx1"/>
                </a:solidFill>
                <a:effectLst/>
                <a:latin typeface="+mn-lt"/>
                <a:ea typeface="+mn-ea"/>
                <a:cs typeface="+mn-cs"/>
              </a:rPr>
              <a:t>Reference: Registration standard: Continuing professional development. Pharmacy Board of Australia; 2015.</a:t>
            </a:r>
          </a:p>
          <a:p>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4</a:t>
            </a:fld>
            <a:endParaRPr lang="en-AU"/>
          </a:p>
        </p:txBody>
      </p:sp>
    </p:spTree>
    <p:extLst>
      <p:ext uri="{BB962C8B-B14F-4D97-AF65-F5344CB8AC3E}">
        <p14:creationId xmlns:p14="http://schemas.microsoft.com/office/powerpoint/2010/main" val="2782483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Every pharmacist has their own scope</a:t>
            </a:r>
            <a:r>
              <a:rPr lang="en-AU" sz="1200" b="1" kern="1200" baseline="0" dirty="0" smtClean="0">
                <a:solidFill>
                  <a:schemeClr val="tx1"/>
                </a:solidFill>
                <a:effectLst/>
                <a:latin typeface="+mn-lt"/>
                <a:ea typeface="+mn-ea"/>
                <a:cs typeface="+mn-cs"/>
              </a:rPr>
              <a:t> of practice </a:t>
            </a:r>
            <a:r>
              <a:rPr lang="en-AU" sz="1200" b="1" kern="1200" dirty="0" smtClean="0">
                <a:solidFill>
                  <a:schemeClr val="tx1"/>
                </a:solidFill>
                <a:effectLst/>
                <a:latin typeface="+mn-lt"/>
                <a:ea typeface="+mn-ea"/>
                <a:cs typeface="+mn-cs"/>
              </a:rPr>
              <a:t>and your CPD should reflect this.</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As a pharmacist, you can use your expertise in medicines to optimise health outcomes and minimise medication misadventure through working in many different types of roles, in different kinds of services and in an ever-changing environment.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Every pharmacist has their own scope of practice. Your scope encompasses all roles held, whether remunerated or not, in which you use your skills and knowledge as a pharmacist. Practice is not restricted to the provision of direct clinical care. It also includes working in a direct, non-clinical relationship with clients; working in management, administration, education, research, advisory, regulatory or policy development roles; and other roles that impact on safe, effective delivery of services in the profession. Your scope of practice is time-sensitive and dynamic, and may be across multiple settings.</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D869698-530C-4466-997B-26CEEEC95481}" type="slidenum">
              <a:rPr lang="en-AU" smtClean="0"/>
              <a:t>5</a:t>
            </a:fld>
            <a:endParaRPr lang="en-AU"/>
          </a:p>
        </p:txBody>
      </p:sp>
    </p:spTree>
    <p:extLst>
      <p:ext uri="{BB962C8B-B14F-4D97-AF65-F5344CB8AC3E}">
        <p14:creationId xmlns:p14="http://schemas.microsoft.com/office/powerpoint/2010/main" val="341962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Using</a:t>
            </a:r>
            <a:r>
              <a:rPr lang="en-AU" baseline="0" dirty="0" smtClean="0"/>
              <a:t> the Framework to plan your CPD is a </a:t>
            </a:r>
            <a:r>
              <a:rPr lang="en-AU" dirty="0" smtClean="0"/>
              <a:t>requirement for registration, but it</a:t>
            </a:r>
            <a:r>
              <a:rPr lang="en-AU" baseline="0" dirty="0" smtClean="0"/>
              <a:t> can also be a meaningful and beneficial exercise to go through.</a:t>
            </a:r>
          </a:p>
          <a:p>
            <a:endParaRPr lang="en-AU" baseline="0" dirty="0" smtClean="0"/>
          </a:p>
          <a:p>
            <a:pPr lvl="0"/>
            <a:r>
              <a:rPr lang="en-AU" sz="1200" b="1" kern="1200" dirty="0" smtClean="0">
                <a:solidFill>
                  <a:schemeClr val="tx1"/>
                </a:solidFill>
                <a:effectLst/>
                <a:latin typeface="+mn-lt"/>
                <a:ea typeface="+mn-ea"/>
                <a:cs typeface="+mn-cs"/>
              </a:rPr>
              <a:t>It can support you to ensure you are maintaining the skills expected for </a:t>
            </a:r>
            <a:r>
              <a:rPr lang="en-AU" sz="1200" b="1" u="sng" kern="1200" dirty="0" smtClean="0">
                <a:solidFill>
                  <a:schemeClr val="tx1"/>
                </a:solidFill>
                <a:effectLst/>
                <a:latin typeface="+mn-lt"/>
                <a:ea typeface="+mn-ea"/>
                <a:cs typeface="+mn-cs"/>
              </a:rPr>
              <a:t>your</a:t>
            </a:r>
            <a:r>
              <a:rPr lang="en-AU" sz="1200" b="1" kern="1200" dirty="0" smtClean="0">
                <a:solidFill>
                  <a:schemeClr val="tx1"/>
                </a:solidFill>
                <a:effectLst/>
                <a:latin typeface="+mn-lt"/>
                <a:ea typeface="+mn-ea"/>
                <a:cs typeface="+mn-cs"/>
              </a:rPr>
              <a:t> role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This is a community expectation.</a:t>
            </a:r>
          </a:p>
          <a:p>
            <a:r>
              <a:rPr lang="en-AU" sz="1200" kern="1200" dirty="0" smtClean="0">
                <a:solidFill>
                  <a:schemeClr val="tx1"/>
                </a:solidFill>
                <a:effectLst/>
                <a:latin typeface="+mn-lt"/>
                <a:ea typeface="+mn-ea"/>
                <a:cs typeface="+mn-cs"/>
              </a:rPr>
              <a:t>Not all competency standards in the Framework will be relevant to every scope of practice. You</a:t>
            </a:r>
            <a:r>
              <a:rPr lang="en-AU" sz="1200" kern="1200" baseline="0" dirty="0" smtClean="0">
                <a:solidFill>
                  <a:schemeClr val="tx1"/>
                </a:solidFill>
                <a:effectLst/>
                <a:latin typeface="+mn-lt"/>
                <a:ea typeface="+mn-ea"/>
                <a:cs typeface="+mn-cs"/>
              </a:rPr>
              <a:t> will need to c</a:t>
            </a:r>
            <a:r>
              <a:rPr lang="en-AU" sz="1200" kern="1200" dirty="0" smtClean="0">
                <a:solidFill>
                  <a:schemeClr val="tx1"/>
                </a:solidFill>
                <a:effectLst/>
                <a:latin typeface="+mn-lt"/>
                <a:ea typeface="+mn-ea"/>
                <a:cs typeface="+mn-cs"/>
              </a:rPr>
              <a:t>reate your own profile by selecting those that apply to the current role you perform and the services you provide.</a:t>
            </a:r>
          </a:p>
          <a:p>
            <a:r>
              <a:rPr lang="en-AU" sz="1200" kern="1200" dirty="0" smtClean="0">
                <a:solidFill>
                  <a:schemeClr val="tx1"/>
                </a:solidFill>
                <a:effectLst/>
                <a:latin typeface="+mn-lt"/>
                <a:ea typeface="+mn-ea"/>
                <a:cs typeface="+mn-cs"/>
              </a:rPr>
              <a:t>Understanding the skills expected in your own practice will allow you to systematically reflect on whether you are maintaining them.</a:t>
            </a:r>
          </a:p>
          <a:p>
            <a:r>
              <a:rPr lang="en-AU" sz="1200" kern="1200" dirty="0" smtClean="0">
                <a:solidFill>
                  <a:schemeClr val="tx1"/>
                </a:solidFill>
                <a:effectLst/>
                <a:latin typeface="+mn-lt"/>
                <a:ea typeface="+mn-ea"/>
                <a:cs typeface="+mn-cs"/>
              </a:rPr>
              <a:t>This is also a requirement for registration. In the interests of public safety, the Pharmacy Board of Australia requires you to do this each year as the basis for planning your continuing professional development (CPD).</a:t>
            </a:r>
          </a:p>
          <a:p>
            <a:endParaRPr lang="en-AU" sz="1200" kern="1200" dirty="0" smtClean="0">
              <a:solidFill>
                <a:schemeClr val="tx1"/>
              </a:solidFill>
              <a:effectLst/>
              <a:latin typeface="+mn-lt"/>
              <a:ea typeface="+mn-ea"/>
              <a:cs typeface="+mn-cs"/>
            </a:endParaRPr>
          </a:p>
          <a:p>
            <a:pPr lvl="0"/>
            <a:r>
              <a:rPr lang="en-AU" sz="1200" b="1" kern="1200" dirty="0" smtClean="0">
                <a:solidFill>
                  <a:schemeClr val="tx1"/>
                </a:solidFill>
                <a:effectLst/>
                <a:latin typeface="+mn-lt"/>
                <a:ea typeface="+mn-ea"/>
                <a:cs typeface="+mn-cs"/>
              </a:rPr>
              <a:t>It can also support </a:t>
            </a:r>
            <a:r>
              <a:rPr lang="en-AU" sz="1200" b="1" u="sng" kern="1200" dirty="0" smtClean="0">
                <a:solidFill>
                  <a:schemeClr val="tx1"/>
                </a:solidFill>
                <a:effectLst/>
                <a:latin typeface="+mn-lt"/>
                <a:ea typeface="+mn-ea"/>
                <a:cs typeface="+mn-cs"/>
              </a:rPr>
              <a:t>your</a:t>
            </a:r>
            <a:r>
              <a:rPr lang="en-AU" sz="1200" b="1" kern="1200" dirty="0" smtClean="0">
                <a:solidFill>
                  <a:schemeClr val="tx1"/>
                </a:solidFill>
                <a:effectLst/>
                <a:latin typeface="+mn-lt"/>
                <a:ea typeface="+mn-ea"/>
                <a:cs typeface="+mn-cs"/>
              </a:rPr>
              <a:t> growth, development and change in the role you perform and the services you provide</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way health care is delivered is changing. The population is changing, health needs are changing, technology is advancing, and financial sustainability is at risk.</a:t>
            </a:r>
          </a:p>
          <a:p>
            <a:r>
              <a:rPr lang="en-AU" sz="1200" kern="1200" dirty="0" smtClean="0">
                <a:solidFill>
                  <a:schemeClr val="tx1"/>
                </a:solidFill>
                <a:effectLst/>
                <a:latin typeface="+mn-lt"/>
                <a:ea typeface="+mn-ea"/>
                <a:cs typeface="+mn-cs"/>
              </a:rPr>
              <a:t>Pharmacists need to be innovative in how they contribute to healthcare in meeting the current and future challenges our health care system is facing. </a:t>
            </a:r>
          </a:p>
          <a:p>
            <a:r>
              <a:rPr lang="en-AU" sz="1200" kern="1200" dirty="0" smtClean="0">
                <a:solidFill>
                  <a:schemeClr val="tx1"/>
                </a:solidFill>
                <a:effectLst/>
                <a:latin typeface="+mn-lt"/>
                <a:ea typeface="+mn-ea"/>
                <a:cs typeface="+mn-cs"/>
              </a:rPr>
              <a:t>At an individual level, these competency standards can help you reflect on how you can extend and advance your current role and the services you provide.</a:t>
            </a:r>
          </a:p>
          <a:p>
            <a:r>
              <a:rPr lang="en-AU" sz="1200" kern="1200" dirty="0" smtClean="0">
                <a:solidFill>
                  <a:schemeClr val="tx1"/>
                </a:solidFill>
                <a:effectLst/>
                <a:latin typeface="+mn-lt"/>
                <a:ea typeface="+mn-ea"/>
                <a:cs typeface="+mn-cs"/>
              </a:rPr>
              <a:t>They are also a mechanism by which the pharmacy profession as a whole can demonstrate the capability of pharmacists to undertake roles that meet public need, as seen recently with the introduction of pharmacists administering vaccines.</a:t>
            </a:r>
          </a:p>
          <a:p>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6</a:t>
            </a:fld>
            <a:endParaRPr lang="en-AU"/>
          </a:p>
        </p:txBody>
      </p:sp>
    </p:spTree>
    <p:extLst>
      <p:ext uri="{BB962C8B-B14F-4D97-AF65-F5344CB8AC3E}">
        <p14:creationId xmlns:p14="http://schemas.microsoft.com/office/powerpoint/2010/main" val="3704864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This image provides you with an overview of the process you should follow.</a:t>
            </a:r>
          </a:p>
          <a:p>
            <a:endParaRPr lang="en-AU" baseline="0" dirty="0" smtClean="0"/>
          </a:p>
          <a:p>
            <a:r>
              <a:rPr lang="en-AU" baseline="0" dirty="0" smtClean="0"/>
              <a:t>To use the Framework:</a:t>
            </a:r>
          </a:p>
          <a:p>
            <a:pPr marL="171450" indent="-171450">
              <a:buFont typeface="Arial" panose="020B0604020202020204" pitchFamily="34" charset="0"/>
              <a:buChar char="•"/>
            </a:pPr>
            <a:r>
              <a:rPr lang="en-AU" baseline="0" dirty="0" smtClean="0"/>
              <a:t>Start by considering your scope of practice… all the roles you perform and the services you provide, or plan to provide in the future. </a:t>
            </a:r>
            <a:r>
              <a:rPr lang="en-AU" i="1" baseline="0" dirty="0" smtClean="0"/>
              <a:t>[indicate top left quadrant]</a:t>
            </a:r>
          </a:p>
          <a:p>
            <a:pPr marL="171450" indent="-171450">
              <a:buFont typeface="Arial" panose="020B0604020202020204" pitchFamily="34" charset="0"/>
              <a:buChar char="•"/>
            </a:pPr>
            <a:r>
              <a:rPr lang="en-AU" baseline="0" dirty="0" smtClean="0"/>
              <a:t>Then consider whether you are confident that you are competent in your scope of practice in order to set some professional development </a:t>
            </a:r>
            <a:r>
              <a:rPr lang="en-AU" i="1" baseline="0" dirty="0" smtClean="0"/>
              <a:t>goals [indicate top right quadrant]</a:t>
            </a:r>
          </a:p>
          <a:p>
            <a:pPr marL="171450" indent="-171450">
              <a:buFont typeface="Arial" panose="020B0604020202020204" pitchFamily="34" charset="0"/>
              <a:buChar char="•"/>
            </a:pPr>
            <a:r>
              <a:rPr lang="en-AU" baseline="0" dirty="0" smtClean="0"/>
              <a:t>Then consider what activities you can complete to achieve those professional development goals </a:t>
            </a:r>
            <a:r>
              <a:rPr lang="en-AU" i="1" baseline="0" dirty="0" smtClean="0"/>
              <a:t>[indicate bottom right quadrant]</a:t>
            </a:r>
          </a:p>
          <a:p>
            <a:pPr marL="171450" indent="-171450">
              <a:buFont typeface="Arial" panose="020B0604020202020204" pitchFamily="34" charset="0"/>
              <a:buChar char="•"/>
            </a:pPr>
            <a:r>
              <a:rPr lang="en-AU" baseline="0" dirty="0" smtClean="0"/>
              <a:t>Finally consider how those activities are impacting on progress towards your goals and how they are impacting on your professional practice [</a:t>
            </a:r>
            <a:r>
              <a:rPr lang="en-AU" i="1" baseline="0" dirty="0" smtClean="0"/>
              <a:t>indicate bottom left quadrant]</a:t>
            </a:r>
          </a:p>
          <a:p>
            <a:endParaRPr lang="en-AU" dirty="0" smtClean="0"/>
          </a:p>
          <a:p>
            <a:r>
              <a:rPr lang="en-AU" dirty="0" smtClean="0"/>
              <a:t>We’ll look at this process in more detail,</a:t>
            </a:r>
            <a:r>
              <a:rPr lang="en-AU" baseline="0" dirty="0" smtClean="0"/>
              <a:t> along with:</a:t>
            </a:r>
          </a:p>
          <a:p>
            <a:pPr marL="171450" indent="-171450">
              <a:buFont typeface="Arial" panose="020B0604020202020204" pitchFamily="34" charset="0"/>
              <a:buChar char="•"/>
            </a:pPr>
            <a:r>
              <a:rPr lang="en-AU" baseline="0" dirty="0" smtClean="0"/>
              <a:t>some tools to guide you through documenting the process; and</a:t>
            </a:r>
          </a:p>
          <a:p>
            <a:pPr marL="171450" indent="-171450">
              <a:buFont typeface="Arial" panose="020B0604020202020204" pitchFamily="34" charset="0"/>
              <a:buChar char="•"/>
            </a:pPr>
            <a:r>
              <a:rPr lang="en-AU" baseline="0" dirty="0" smtClean="0"/>
              <a:t>case studies to show you how different pharmacists have approached this.</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7</a:t>
            </a:fld>
            <a:endParaRPr lang="en-AU"/>
          </a:p>
        </p:txBody>
      </p:sp>
    </p:spTree>
    <p:extLst>
      <p:ext uri="{BB962C8B-B14F-4D97-AF65-F5344CB8AC3E}">
        <p14:creationId xmlns:p14="http://schemas.microsoft.com/office/powerpoint/2010/main" val="3455898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There are 2 key tools that have been developed to step you through using the Framework in a way that meets the Pharmacy Board’s CPD</a:t>
            </a:r>
            <a:r>
              <a:rPr lang="en-AU" baseline="0" dirty="0" smtClean="0"/>
              <a:t> Registration Standard:</a:t>
            </a:r>
          </a:p>
          <a:p>
            <a:pPr marL="171450" indent="-171450">
              <a:buFontTx/>
              <a:buChar char="-"/>
            </a:pPr>
            <a:r>
              <a:rPr lang="en-AU" baseline="0" dirty="0" smtClean="0"/>
              <a:t>A Self-assessment tool, and</a:t>
            </a:r>
          </a:p>
          <a:p>
            <a:pPr marL="171450" indent="-171450">
              <a:buFontTx/>
              <a:buChar char="-"/>
            </a:pPr>
            <a:r>
              <a:rPr lang="en-AU" baseline="0" dirty="0" smtClean="0"/>
              <a:t>A Learning plan tool.</a:t>
            </a:r>
            <a:endParaRPr lang="en-AU" dirty="0" smtClean="0"/>
          </a:p>
          <a:p>
            <a:endParaRPr lang="en-AU" dirty="0" smtClean="0"/>
          </a:p>
          <a:p>
            <a:r>
              <a:rPr lang="en-AU" sz="1200" kern="1200" dirty="0" smtClean="0">
                <a:solidFill>
                  <a:schemeClr val="tx1"/>
                </a:solidFill>
                <a:effectLst/>
                <a:latin typeface="+mn-lt"/>
                <a:ea typeface="+mn-ea"/>
                <a:cs typeface="+mn-cs"/>
              </a:rPr>
              <a:t>(Note: the use of these tools is not mandatory. You may use other tools, such as ones provided by your professional association.)</a:t>
            </a:r>
            <a:endParaRPr lang="en-AU" dirty="0" smtClean="0"/>
          </a:p>
          <a:p>
            <a:endParaRPr lang="en-AU" dirty="0" smtClean="0"/>
          </a:p>
          <a:p>
            <a:r>
              <a:rPr lang="en-AU" dirty="0" smtClean="0"/>
              <a:t>Let’s start</a:t>
            </a:r>
            <a:r>
              <a:rPr lang="en-AU" baseline="0" dirty="0" smtClean="0"/>
              <a:t> with looking at using the self-assessment tool for these first 2 steps</a:t>
            </a:r>
          </a:p>
        </p:txBody>
      </p:sp>
      <p:sp>
        <p:nvSpPr>
          <p:cNvPr id="4" name="Slide Number Placeholder 3"/>
          <p:cNvSpPr>
            <a:spLocks noGrp="1"/>
          </p:cNvSpPr>
          <p:nvPr>
            <p:ph type="sldNum" sz="quarter" idx="10"/>
          </p:nvPr>
        </p:nvSpPr>
        <p:spPr/>
        <p:txBody>
          <a:bodyPr/>
          <a:lstStyle/>
          <a:p>
            <a:fld id="{BD869698-530C-4466-997B-26CEEEC95481}" type="slidenum">
              <a:rPr lang="en-AU" smtClean="0"/>
              <a:t>8</a:t>
            </a:fld>
            <a:endParaRPr lang="en-AU"/>
          </a:p>
        </p:txBody>
      </p:sp>
    </p:spTree>
    <p:extLst>
      <p:ext uri="{BB962C8B-B14F-4D97-AF65-F5344CB8AC3E}">
        <p14:creationId xmlns:p14="http://schemas.microsoft.com/office/powerpoint/2010/main" val="3455898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The first step is identifying the competency standards relevant to your scope of practice</a:t>
            </a:r>
          </a:p>
          <a:p>
            <a:pPr marL="0" lvl="0" indent="0">
              <a:buFont typeface="Arial" panose="020B0604020202020204" pitchFamily="34" charset="0"/>
              <a:buNone/>
            </a:pPr>
            <a:r>
              <a:rPr lang="en-AU" sz="1200" i="0" kern="1200" dirty="0" smtClean="0">
                <a:solidFill>
                  <a:schemeClr val="tx1"/>
                </a:solidFill>
                <a:effectLst/>
                <a:latin typeface="+mn-lt"/>
                <a:ea typeface="+mn-ea"/>
                <a:cs typeface="+mn-cs"/>
              </a:rPr>
              <a:t>You need to start by describing your scope of practice:</a:t>
            </a:r>
          </a:p>
          <a:p>
            <a:pPr marL="171450" lvl="0" indent="-171450">
              <a:buFont typeface="Arial" panose="020B0604020202020204" pitchFamily="34" charset="0"/>
              <a:buChar char="•"/>
            </a:pPr>
            <a:r>
              <a:rPr lang="en-AU" sz="1200" i="0" kern="1200" dirty="0" smtClean="0">
                <a:solidFill>
                  <a:schemeClr val="tx1"/>
                </a:solidFill>
                <a:effectLst/>
                <a:latin typeface="+mn-lt"/>
                <a:ea typeface="+mn-ea"/>
                <a:cs typeface="+mn-cs"/>
              </a:rPr>
              <a:t>The Pharmacy Board defines this as any role, whether remunerated or not, in which you use your skills and knowledge as a pharmacist. This is not restricted to the provision of direct clinical care. This could encompass, as a minimum, your roles (e.g. area of responsibility and accountability, tasks, authority), work settings, services provided in work settings and geographic profile. </a:t>
            </a:r>
          </a:p>
          <a:p>
            <a:pPr marL="171450" lvl="0" indent="-171450">
              <a:buFont typeface="Arial" panose="020B0604020202020204" pitchFamily="34" charset="0"/>
              <a:buChar char="•"/>
            </a:pPr>
            <a:r>
              <a:rPr lang="en-AU" sz="1200" i="0" kern="1200" dirty="0" smtClean="0">
                <a:solidFill>
                  <a:schemeClr val="tx1"/>
                </a:solidFill>
                <a:effectLst/>
                <a:latin typeface="+mn-lt"/>
                <a:ea typeface="+mn-ea"/>
                <a:cs typeface="+mn-cs"/>
              </a:rPr>
              <a:t>You should ensure you describe all areas in which you practice, not just your primary area of practice.</a:t>
            </a:r>
          </a:p>
          <a:p>
            <a:pPr marL="171450" lvl="0" indent="-171450">
              <a:buFont typeface="Arial" panose="020B0604020202020204" pitchFamily="34" charset="0"/>
              <a:buChar char="•"/>
            </a:pPr>
            <a:r>
              <a:rPr lang="en-AU" sz="1200" i="0" kern="1200" dirty="0" smtClean="0">
                <a:solidFill>
                  <a:schemeClr val="tx1"/>
                </a:solidFill>
                <a:effectLst/>
                <a:latin typeface="+mn-lt"/>
                <a:ea typeface="+mn-ea"/>
                <a:cs typeface="+mn-cs"/>
              </a:rPr>
              <a:t>Your Curriculum Vitae may describe this adequately and can just be referred to. </a:t>
            </a:r>
          </a:p>
          <a:p>
            <a:pPr marL="171450" indent="-171450">
              <a:buFont typeface="Arial" panose="020B0604020202020204" pitchFamily="34" charset="0"/>
              <a:buChar char="•"/>
            </a:pPr>
            <a:r>
              <a:rPr lang="en-AU" sz="1200" i="0" kern="1200" dirty="0" smtClean="0">
                <a:solidFill>
                  <a:schemeClr val="tx1"/>
                </a:solidFill>
                <a:effectLst/>
                <a:latin typeface="+mn-lt"/>
                <a:ea typeface="+mn-ea"/>
                <a:cs typeface="+mn-cs"/>
              </a:rPr>
              <a:t>You should also identify any roles, services and/or work settings in which you plan to practise in the future.</a:t>
            </a:r>
          </a:p>
          <a:p>
            <a:endParaRPr lang="en-AU" dirty="0" smtClean="0"/>
          </a:p>
          <a:p>
            <a:pPr marL="0" indent="0">
              <a:buFont typeface="Arial" panose="020B0604020202020204" pitchFamily="34" charset="0"/>
              <a:buNone/>
            </a:pPr>
            <a:r>
              <a:rPr lang="en-AU" dirty="0" smtClean="0"/>
              <a:t>Let’s se</a:t>
            </a:r>
            <a:r>
              <a:rPr lang="en-AU" baseline="0" dirty="0" smtClean="0"/>
              <a:t>e how some of the pharmacists from our case studies have completed this step.</a:t>
            </a:r>
          </a:p>
          <a:p>
            <a:pPr marL="0" indent="0">
              <a:buFont typeface="Arial" panose="020B0604020202020204" pitchFamily="34" charset="0"/>
              <a:buNone/>
            </a:pPr>
            <a:endParaRPr lang="en-AU" baseline="0"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9</a:t>
            </a:fld>
            <a:endParaRPr lang="en-AU"/>
          </a:p>
        </p:txBody>
      </p:sp>
    </p:spTree>
    <p:extLst>
      <p:ext uri="{BB962C8B-B14F-4D97-AF65-F5344CB8AC3E}">
        <p14:creationId xmlns:p14="http://schemas.microsoft.com/office/powerpoint/2010/main" val="2852057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When Mary describes her current scope of practice, she identifies that she works full-time as a pharmacist employee in a community pharmacy. She describes her roles as including dispensing and counselling of patients, providing primary healthcare advice and professional</a:t>
            </a:r>
            <a:r>
              <a:rPr lang="en-AU" baseline="0" dirty="0" smtClean="0"/>
              <a:t> services.</a:t>
            </a:r>
          </a:p>
          <a:p>
            <a:endParaRPr lang="en-AU" baseline="0" dirty="0" smtClean="0"/>
          </a:p>
          <a:p>
            <a:r>
              <a:rPr lang="en-AU" baseline="0" dirty="0" smtClean="0"/>
              <a:t>She also looks to the future, identifying that the pharmacy is introducing a vaccination service within the next year, and that she will be expected to take some leadership with the implementation of the service. This will include developing and implementing procedures, as well as ensuring staff are appropriately trained and supervised.</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10</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When Aron describes his current scope of practice, he identifies that he works in a large tertiary hospital, primarily in the cardiology ward. He</a:t>
            </a:r>
            <a:r>
              <a:rPr lang="en-AU" baseline="0" dirty="0" smtClean="0"/>
              <a:t> also notes that he works</a:t>
            </a:r>
            <a:r>
              <a:rPr lang="en-AU" dirty="0" smtClean="0"/>
              <a:t> one day a week on-call in the emergency department. He</a:t>
            </a:r>
            <a:r>
              <a:rPr lang="en-AU" baseline="0" dirty="0" smtClean="0"/>
              <a:t> identifies his r</a:t>
            </a:r>
            <a:r>
              <a:rPr lang="en-AU" dirty="0" smtClean="0"/>
              <a:t>oles as including dispensing medicines, reviewing medication charts, patient counselling, monitoring of prescribing patterns, developing prescribing guidelines, and coordinating and monitoring clinical trials. He notes that his hospital is participating in a national project to improve health outcomes for Aboriginal and Torres Strait Islander peoples presenting with acute coronary syndromes,</a:t>
            </a:r>
            <a:r>
              <a:rPr lang="en-AU" baseline="0" dirty="0" smtClean="0"/>
              <a:t> and that he has</a:t>
            </a:r>
            <a:r>
              <a:rPr lang="en-AU" dirty="0" smtClean="0"/>
              <a:t> an adjunct role lecturing at the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When</a:t>
            </a:r>
            <a:r>
              <a:rPr lang="en-AU" baseline="0" dirty="0" smtClean="0"/>
              <a:t> Aron looks to the future, he identifies that he will start being rostered to an area in complex cardiac cases.</a:t>
            </a: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11</a:t>
            </a:fld>
            <a:endParaRPr lang="en-AU"/>
          </a:p>
        </p:txBody>
      </p:sp>
    </p:spTree>
    <p:extLst>
      <p:ext uri="{BB962C8B-B14F-4D97-AF65-F5344CB8AC3E}">
        <p14:creationId xmlns:p14="http://schemas.microsoft.com/office/powerpoint/2010/main" val="1919630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When Sierra describes her current scope of practice, she identifies that she works as a locum pharmacist</a:t>
            </a:r>
            <a:r>
              <a:rPr lang="en-AU" baseline="0" dirty="0" smtClean="0"/>
              <a:t> in regional and rural areas across NSW and Queensland. She describes her roles in community pharmacies as including dispensing, counselling patients, and providing primary healthcare advice and other professional services, such as </a:t>
            </a:r>
            <a:r>
              <a:rPr lang="en-AU" baseline="0" dirty="0" err="1" smtClean="0"/>
              <a:t>MedsCheck</a:t>
            </a:r>
            <a:r>
              <a:rPr lang="en-AU" baseline="0" dirty="0" smtClean="0"/>
              <a:t> and opioid replacement therapy. </a:t>
            </a:r>
          </a:p>
          <a:p>
            <a:endParaRPr lang="en-AU" baseline="0" dirty="0" smtClean="0"/>
          </a:p>
          <a:p>
            <a:r>
              <a:rPr lang="en-AU" baseline="0" dirty="0" smtClean="0"/>
              <a:t>Sierra also identifies that she provides pharmacy services support to Aboriginal Medical Services, and, as an accredited pharmacist, she performs Home Medicines Reviews and Residential Medication Management Reviews. </a:t>
            </a:r>
          </a:p>
          <a:p>
            <a:endParaRPr lang="en-AU" baseline="0" dirty="0" smtClean="0"/>
          </a:p>
          <a:p>
            <a:r>
              <a:rPr lang="en-AU" baseline="0" dirty="0" smtClean="0"/>
              <a:t>Looking to the future, Sierra does not identify any changes in her scope.</a:t>
            </a:r>
          </a:p>
        </p:txBody>
      </p:sp>
      <p:sp>
        <p:nvSpPr>
          <p:cNvPr id="4" name="Slide Number Placeholder 3"/>
          <p:cNvSpPr>
            <a:spLocks noGrp="1"/>
          </p:cNvSpPr>
          <p:nvPr>
            <p:ph type="sldNum" sz="quarter" idx="10"/>
          </p:nvPr>
        </p:nvSpPr>
        <p:spPr/>
        <p:txBody>
          <a:bodyPr/>
          <a:lstStyle/>
          <a:p>
            <a:fld id="{BD869698-530C-4466-997B-26CEEEC95481}" type="slidenum">
              <a:rPr lang="en-AU" smtClean="0"/>
              <a:t>12</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When Lee describes his current scope of practice, he identifies that he has a proprietary interest in one pharmacy. He notes</a:t>
            </a:r>
            <a:r>
              <a:rPr lang="en-AU" baseline="0" dirty="0" smtClean="0"/>
              <a:t> that his pharmacy </a:t>
            </a:r>
            <a:r>
              <a:rPr lang="en-AU" sz="1200" dirty="0" smtClean="0"/>
              <a:t>offers dispensing and counselling of patients, the provision of primary healthcare advice and professional services. It is registered for 6CPA medication adherence programs -</a:t>
            </a:r>
            <a:r>
              <a:rPr lang="en-AU" sz="1200" baseline="0" dirty="0" smtClean="0"/>
              <a:t> </a:t>
            </a:r>
            <a:r>
              <a:rPr lang="en-AU" sz="1200" dirty="0" smtClean="0"/>
              <a:t>staged supply, dose administration aids, and clinical interventions</a:t>
            </a:r>
            <a:r>
              <a:rPr lang="en-AU" sz="1200" baseline="0" dirty="0" smtClean="0"/>
              <a:t> -</a:t>
            </a:r>
            <a:r>
              <a:rPr lang="en-AU" sz="1200" dirty="0" smtClean="0"/>
              <a:t> and is also involved in the Pharmacy Diabetes Screening Trial.</a:t>
            </a:r>
          </a:p>
          <a:p>
            <a:endParaRPr lang="en-AU" sz="1200" dirty="0" smtClean="0"/>
          </a:p>
          <a:p>
            <a:r>
              <a:rPr lang="en-AU" sz="1200" dirty="0" smtClean="0"/>
              <a:t>When he looks to the future, he identifies</a:t>
            </a:r>
            <a:r>
              <a:rPr lang="en-AU" sz="1200" baseline="0" dirty="0" smtClean="0"/>
              <a:t> that he will cease being the Pharmacist-in-Charge at the end of the month, not dispensing in the pharmacy any more, but retaining his ownership and management role.</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13</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Remember,</a:t>
            </a:r>
            <a:r>
              <a:rPr lang="en-AU" baseline="0" dirty="0" smtClean="0"/>
              <a:t> however, that y</a:t>
            </a:r>
            <a:r>
              <a:rPr lang="en-AU" dirty="0" smtClean="0"/>
              <a:t>our scope of practice is not static.</a:t>
            </a:r>
            <a:r>
              <a:rPr lang="en-AU"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AU"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b="1" baseline="0" dirty="0" smtClean="0"/>
              <a:t>This is partly because </a:t>
            </a:r>
            <a:r>
              <a:rPr lang="en-AU" b="1" u="sng" baseline="0" dirty="0" smtClean="0"/>
              <a:t>you</a:t>
            </a:r>
            <a:r>
              <a:rPr lang="en-AU" b="1" baseline="0" dirty="0" smtClean="0"/>
              <a:t> change. </a:t>
            </a:r>
            <a:endParaRPr lang="en-AU" b="1" dirty="0" smtClean="0"/>
          </a:p>
          <a:p>
            <a:endParaRPr lang="en-AU" dirty="0" smtClean="0"/>
          </a:p>
          <a:p>
            <a:r>
              <a:rPr lang="en-AU" sz="1200" kern="1200" dirty="0" smtClean="0">
                <a:solidFill>
                  <a:schemeClr val="tx1"/>
                </a:solidFill>
                <a:effectLst/>
                <a:latin typeface="+mn-lt"/>
                <a:ea typeface="+mn-ea"/>
                <a:cs typeface="+mn-cs"/>
              </a:rPr>
              <a:t>From initial registration as a pharmacist, you enter a career-long process of professional development as a result of education, training and experience.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Initially you focus on your own professional activities and self-management. This progresses to a focus on working cooperatively with professional peers and colleagues, which may then shift to managing and leading</a:t>
            </a:r>
            <a:r>
              <a:rPr lang="en-AU" sz="1200" kern="1200" baseline="0" dirty="0" smtClean="0">
                <a:solidFill>
                  <a:schemeClr val="tx1"/>
                </a:solidFill>
                <a:effectLst/>
                <a:latin typeface="+mn-lt"/>
                <a:ea typeface="+mn-ea"/>
                <a:cs typeface="+mn-cs"/>
              </a:rPr>
              <a:t> and </a:t>
            </a:r>
            <a:r>
              <a:rPr lang="en-AU" sz="1200" kern="1200" dirty="0" smtClean="0">
                <a:solidFill>
                  <a:schemeClr val="tx1"/>
                </a:solidFill>
                <a:effectLst/>
                <a:latin typeface="+mn-lt"/>
                <a:ea typeface="+mn-ea"/>
                <a:cs typeface="+mn-cs"/>
              </a:rPr>
              <a:t>shaping the team’s activities. Your focus may eventually shift beyond your team, leading development in and shaping the environment and the future for the profession.</a:t>
            </a:r>
          </a:p>
          <a:p>
            <a:endParaRPr lang="en-AU" b="1" dirty="0" smtClean="0"/>
          </a:p>
          <a:p>
            <a:r>
              <a:rPr lang="en-AU" b="1" dirty="0" smtClean="0"/>
              <a:t>Also, it is because the </a:t>
            </a:r>
            <a:r>
              <a:rPr lang="en-AU" b="1" u="sng" dirty="0" smtClean="0"/>
              <a:t>practice of</a:t>
            </a:r>
            <a:r>
              <a:rPr lang="en-AU" b="1" u="sng" baseline="0" dirty="0" smtClean="0"/>
              <a:t> pharmacy </a:t>
            </a:r>
            <a:r>
              <a:rPr lang="en-AU" b="1" baseline="0" dirty="0" smtClean="0"/>
              <a:t>changes.</a:t>
            </a:r>
          </a:p>
          <a:p>
            <a:endParaRPr lang="en-AU" baseline="0" dirty="0" smtClean="0"/>
          </a:p>
          <a:p>
            <a:r>
              <a:rPr lang="en-AU" sz="1200" kern="1200" dirty="0" smtClean="0">
                <a:solidFill>
                  <a:schemeClr val="tx1"/>
                </a:solidFill>
                <a:effectLst/>
                <a:latin typeface="+mn-lt"/>
                <a:ea typeface="+mn-ea"/>
                <a:cs typeface="+mn-cs"/>
              </a:rPr>
              <a:t>This occurs both as the profession matures, and also as the Australian health care system and society evolves and changes. </a:t>
            </a:r>
          </a:p>
          <a:p>
            <a:r>
              <a:rPr lang="en-AU" sz="1200" kern="1200" dirty="0" smtClean="0">
                <a:solidFill>
                  <a:schemeClr val="tx1"/>
                </a:solidFill>
                <a:effectLst/>
                <a:latin typeface="+mn-lt"/>
                <a:ea typeface="+mn-ea"/>
                <a:cs typeface="+mn-cs"/>
              </a:rPr>
              <a:t>Examples of where we see this is with pharmacists now able to administer medicines (e.g. vaccines),</a:t>
            </a:r>
            <a:r>
              <a:rPr lang="en-AU" sz="1200" kern="1200" baseline="0" dirty="0" smtClean="0">
                <a:solidFill>
                  <a:schemeClr val="tx1"/>
                </a:solidFill>
                <a:effectLst/>
                <a:latin typeface="+mn-lt"/>
                <a:ea typeface="+mn-ea"/>
                <a:cs typeface="+mn-cs"/>
              </a:rPr>
              <a:t> and </a:t>
            </a:r>
            <a:r>
              <a:rPr lang="en-AU" sz="1200" kern="1200" dirty="0" smtClean="0">
                <a:solidFill>
                  <a:schemeClr val="tx1"/>
                </a:solidFill>
                <a:effectLst/>
                <a:latin typeface="+mn-lt"/>
                <a:ea typeface="+mn-ea"/>
                <a:cs typeface="+mn-cs"/>
              </a:rPr>
              <a:t>also with them increasingly working in a more</a:t>
            </a:r>
            <a:r>
              <a:rPr lang="en-AU" sz="1200" kern="1200" baseline="0" dirty="0" smtClean="0">
                <a:solidFill>
                  <a:schemeClr val="tx1"/>
                </a:solidFill>
                <a:effectLst/>
                <a:latin typeface="+mn-lt"/>
                <a:ea typeface="+mn-ea"/>
                <a:cs typeface="+mn-cs"/>
              </a:rPr>
              <a:t> diverse range of environments, such as general practices and community services.</a:t>
            </a:r>
          </a:p>
          <a:p>
            <a:endParaRPr lang="en-AU"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This </a:t>
            </a:r>
            <a:r>
              <a:rPr lang="en-AU" b="1" baseline="0" dirty="0" smtClean="0"/>
              <a:t>means that the competency standards that apply to your scope of practice will also change over time.</a:t>
            </a:r>
          </a:p>
        </p:txBody>
      </p:sp>
      <p:sp>
        <p:nvSpPr>
          <p:cNvPr id="4" name="Slide Number Placeholder 3"/>
          <p:cNvSpPr>
            <a:spLocks noGrp="1"/>
          </p:cNvSpPr>
          <p:nvPr>
            <p:ph type="sldNum" sz="quarter" idx="10"/>
          </p:nvPr>
        </p:nvSpPr>
        <p:spPr/>
        <p:txBody>
          <a:bodyPr/>
          <a:lstStyle/>
          <a:p>
            <a:fld id="{BD869698-530C-4466-997B-26CEEEC95481}" type="slidenum">
              <a:rPr lang="en-AU" smtClean="0"/>
              <a:t>14</a:t>
            </a:fld>
            <a:endParaRPr lang="en-AU"/>
          </a:p>
        </p:txBody>
      </p:sp>
    </p:spTree>
    <p:extLst>
      <p:ext uri="{BB962C8B-B14F-4D97-AF65-F5344CB8AC3E}">
        <p14:creationId xmlns:p14="http://schemas.microsoft.com/office/powerpoint/2010/main" val="200046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Before</a:t>
            </a:r>
            <a:r>
              <a:rPr lang="en-AU" baseline="0" dirty="0" smtClean="0"/>
              <a:t> using the Framework to identify the competency standards relevant to your scope of practice, it is first useful to understand how the Framework is structured.</a:t>
            </a:r>
          </a:p>
          <a:p>
            <a:endParaRPr lang="en-AU" baseline="0" dirty="0" smtClean="0"/>
          </a:p>
          <a:p>
            <a:pPr marL="171450" indent="-171450">
              <a:buFont typeface="Arial" panose="020B0604020202020204" pitchFamily="34" charset="0"/>
              <a:buChar char="•"/>
            </a:pPr>
            <a:r>
              <a:rPr lang="en-AU" baseline="0" dirty="0" smtClean="0"/>
              <a:t>The Competency Standards are grouped into 5 Domains: Professionalism and ethics; Communication and collaboration; Medicines management and patient care; Leadership and management; Education and research</a:t>
            </a:r>
          </a:p>
          <a:p>
            <a:pPr marL="0" indent="0">
              <a:buFont typeface="Arial" panose="020B0604020202020204" pitchFamily="34" charset="0"/>
              <a:buNone/>
            </a:pPr>
            <a:endParaRPr lang="en-AU" baseline="0" dirty="0" smtClean="0"/>
          </a:p>
          <a:p>
            <a:pPr marL="171450" indent="-171450">
              <a:buFont typeface="Arial" panose="020B0604020202020204" pitchFamily="34" charset="0"/>
              <a:buChar char="•"/>
            </a:pPr>
            <a:r>
              <a:rPr lang="en-AU" baseline="0" dirty="0" smtClean="0"/>
              <a:t>An * next to a standard denotes those competency standards that apply to the scopes of practice of ALL pharmacists. For those standards without an * , they may or may not apply to you, depending on your scope of practice.</a:t>
            </a:r>
          </a:p>
          <a:p>
            <a:pPr marL="0" lvl="0" indent="0">
              <a:buFont typeface="Arial" panose="020B0604020202020204" pitchFamily="34" charset="0"/>
              <a:buNone/>
            </a:pPr>
            <a:endParaRPr lang="en-AU" sz="120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15</a:t>
            </a:fld>
            <a:endParaRPr lang="en-AU"/>
          </a:p>
        </p:txBody>
      </p:sp>
    </p:spTree>
    <p:extLst>
      <p:ext uri="{BB962C8B-B14F-4D97-AF65-F5344CB8AC3E}">
        <p14:creationId xmlns:p14="http://schemas.microsoft.com/office/powerpoint/2010/main" val="3872316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AU" baseline="0" dirty="0" smtClean="0"/>
              <a:t>Each Competency Standard consists of a number of Enabling Competencies</a:t>
            </a:r>
          </a:p>
          <a:p>
            <a:pPr marL="228600" indent="-228600">
              <a:buFont typeface="+mj-lt"/>
              <a:buAutoNum type="arabicPeriod"/>
            </a:pPr>
            <a:r>
              <a:rPr lang="en-AU" baseline="0" dirty="0" smtClean="0"/>
              <a:t>Each of the Enabling Competencies is associated with a number of Performance Criteria. These are the behaviours that would be observed if you are competent.</a:t>
            </a:r>
          </a:p>
          <a:p>
            <a:pPr marL="228600" indent="-228600">
              <a:buFont typeface="+mj-lt"/>
              <a:buAutoNum type="arabicPeriod"/>
            </a:pPr>
            <a:r>
              <a:rPr lang="en-AU" baseline="0" dirty="0" smtClean="0"/>
              <a:t>General level performance criteria are described for those behaviours expected at initial registration and the time prior to progressing towards advanced levels of performance.</a:t>
            </a:r>
          </a:p>
          <a:p>
            <a:pPr marL="228600" indent="-228600">
              <a:buFont typeface="+mj-lt"/>
              <a:buAutoNum type="arabicPeriod"/>
            </a:pPr>
            <a:r>
              <a:rPr lang="en-AU" sz="1200" kern="1200" dirty="0" smtClean="0">
                <a:solidFill>
                  <a:schemeClr val="tx1"/>
                </a:solidFill>
                <a:effectLst/>
                <a:latin typeface="+mn-lt"/>
                <a:ea typeface="+mn-ea"/>
                <a:cs typeface="+mn-cs"/>
              </a:rPr>
              <a:t>As you progress through your career towards </a:t>
            </a:r>
            <a:r>
              <a:rPr lang="en-AU" sz="1200" b="0" kern="1200" dirty="0" smtClean="0">
                <a:solidFill>
                  <a:schemeClr val="tx1"/>
                </a:solidFill>
                <a:effectLst/>
                <a:latin typeface="+mn-lt"/>
                <a:ea typeface="+mn-ea"/>
                <a:cs typeface="+mn-cs"/>
              </a:rPr>
              <a:t>advanced levels </a:t>
            </a:r>
            <a:r>
              <a:rPr lang="en-AU" sz="1200" kern="1200" dirty="0" smtClean="0">
                <a:solidFill>
                  <a:schemeClr val="tx1"/>
                </a:solidFill>
                <a:effectLst/>
                <a:latin typeface="+mn-lt"/>
                <a:ea typeface="+mn-ea"/>
                <a:cs typeface="+mn-cs"/>
              </a:rPr>
              <a:t>of performance, the level of performance expected of you may increase:</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Sometimes the performance criteria for these advanced levels of performance have been described (consistent with the 2012 </a:t>
            </a:r>
            <a:r>
              <a:rPr lang="en-AU" sz="1200" i="1" kern="1200" dirty="0" smtClean="0">
                <a:solidFill>
                  <a:schemeClr val="tx1"/>
                </a:solidFill>
                <a:effectLst/>
                <a:latin typeface="+mn-lt"/>
                <a:ea typeface="+mn-ea"/>
                <a:cs typeface="+mn-cs"/>
              </a:rPr>
              <a:t>Advanced Pharmacy Practice Framework)</a:t>
            </a:r>
            <a:r>
              <a:rPr lang="en-AU" sz="1200" kern="1200" dirty="0" smtClean="0">
                <a:solidFill>
                  <a:schemeClr val="tx1"/>
                </a:solidFill>
                <a:effectLst/>
                <a:latin typeface="+mn-lt"/>
                <a:ea typeface="+mn-ea"/>
                <a:cs typeface="+mn-cs"/>
              </a:rPr>
              <a:t>.</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Sometimes the performance criteria may be identical across a number of performance levels.</a:t>
            </a:r>
          </a:p>
          <a:p>
            <a:pPr marL="228600" lvl="0" indent="-228600">
              <a:buFont typeface="+mj-lt"/>
              <a:buAutoNum type="arabicPeriod"/>
            </a:pPr>
            <a:r>
              <a:rPr lang="en-AU" sz="1200" kern="1200" dirty="0" smtClean="0">
                <a:solidFill>
                  <a:schemeClr val="tx1"/>
                </a:solidFill>
                <a:effectLst/>
                <a:latin typeface="+mn-lt"/>
                <a:ea typeface="+mn-ea"/>
                <a:cs typeface="+mn-cs"/>
              </a:rPr>
              <a:t>Evidence examples are provided only for those performance criteria at General level, to assist users to understand the intent of the performance criteria. </a:t>
            </a:r>
            <a:br>
              <a:rPr lang="en-AU" sz="1200" kern="1200" dirty="0" smtClean="0">
                <a:solidFill>
                  <a:schemeClr val="tx1"/>
                </a:solidFill>
                <a:effectLst/>
                <a:latin typeface="+mn-lt"/>
                <a:ea typeface="+mn-ea"/>
                <a:cs typeface="+mn-cs"/>
              </a:rPr>
            </a:br>
            <a:r>
              <a:rPr lang="en-AU" sz="1200" kern="1200" dirty="0" smtClean="0">
                <a:solidFill>
                  <a:schemeClr val="tx1"/>
                </a:solidFill>
                <a:effectLst/>
                <a:latin typeface="+mn-lt"/>
                <a:ea typeface="+mn-ea"/>
                <a:cs typeface="+mn-cs"/>
              </a:rPr>
              <a:t>Note: they are only examples. You may have other examples of evidence that are more relevant to your role and the services you provide.</a:t>
            </a:r>
          </a:p>
          <a:p>
            <a:pPr marL="0" lvl="0" indent="0">
              <a:buFont typeface="+mj-lt"/>
              <a:buNone/>
            </a:pPr>
            <a:endParaRPr lang="en-AU" sz="1200" kern="1200" dirty="0" smtClean="0">
              <a:solidFill>
                <a:schemeClr val="tx1"/>
              </a:solidFill>
              <a:effectLst/>
              <a:latin typeface="+mn-lt"/>
              <a:ea typeface="+mn-ea"/>
              <a:cs typeface="+mn-cs"/>
            </a:endParaRPr>
          </a:p>
          <a:p>
            <a:pPr marL="0" lvl="0" indent="0">
              <a:buFont typeface="+mj-lt"/>
              <a:buNone/>
            </a:pPr>
            <a:r>
              <a:rPr lang="en-AU" sz="1200" kern="1200" dirty="0" smtClean="0">
                <a:solidFill>
                  <a:schemeClr val="tx1"/>
                </a:solidFill>
                <a:effectLst/>
                <a:latin typeface="+mn-lt"/>
                <a:ea typeface="+mn-ea"/>
                <a:cs typeface="+mn-cs"/>
              </a:rPr>
              <a:t>[Each</a:t>
            </a:r>
            <a:r>
              <a:rPr lang="en-AU" sz="1200" kern="1200" baseline="0" dirty="0" smtClean="0">
                <a:solidFill>
                  <a:schemeClr val="tx1"/>
                </a:solidFill>
                <a:effectLst/>
                <a:latin typeface="+mn-lt"/>
                <a:ea typeface="+mn-ea"/>
                <a:cs typeface="+mn-cs"/>
              </a:rPr>
              <a:t> call out box on the slide should appear only when each is spoken]</a:t>
            </a:r>
          </a:p>
          <a:p>
            <a:pPr marL="0" lvl="0" indent="0">
              <a:buFont typeface="+mj-lt"/>
              <a:buNone/>
            </a:pPr>
            <a:endParaRPr lang="en-AU" sz="1200" kern="1200" baseline="0" dirty="0" smtClean="0">
              <a:solidFill>
                <a:schemeClr val="tx1"/>
              </a:solidFill>
              <a:effectLst/>
              <a:latin typeface="+mn-lt"/>
              <a:ea typeface="+mn-ea"/>
              <a:cs typeface="+mn-cs"/>
            </a:endParaRPr>
          </a:p>
          <a:p>
            <a:pPr marL="0" lvl="0" indent="0">
              <a:buFont typeface="+mj-lt"/>
              <a:buNone/>
            </a:pPr>
            <a:endParaRPr lang="en-AU" sz="1200" kern="1200" baseline="0" dirty="0" smtClean="0">
              <a:solidFill>
                <a:schemeClr val="tx1"/>
              </a:solidFill>
              <a:effectLst/>
              <a:latin typeface="+mn-lt"/>
              <a:ea typeface="+mn-ea"/>
              <a:cs typeface="+mn-cs"/>
            </a:endParaRPr>
          </a:p>
          <a:p>
            <a:pPr marL="0" lvl="0" indent="0">
              <a:buFont typeface="+mj-lt"/>
              <a:buNone/>
            </a:pP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16</a:t>
            </a:fld>
            <a:endParaRPr lang="en-AU"/>
          </a:p>
        </p:txBody>
      </p:sp>
    </p:spTree>
    <p:extLst>
      <p:ext uri="{BB962C8B-B14F-4D97-AF65-F5344CB8AC3E}">
        <p14:creationId xmlns:p14="http://schemas.microsoft.com/office/powerpoint/2010/main" val="2296242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AU" baseline="0" dirty="0" smtClean="0"/>
              <a:t>Each Competency Standard consists of a number of Enabling Competencies</a:t>
            </a:r>
          </a:p>
          <a:p>
            <a:pPr marL="0" indent="0">
              <a:buFont typeface="+mj-lt"/>
              <a:buNone/>
            </a:pPr>
            <a:endParaRPr lang="en-AU" sz="1200" kern="1200" dirty="0" smtClean="0">
              <a:solidFill>
                <a:schemeClr val="tx1"/>
              </a:solidFill>
              <a:effectLst/>
              <a:latin typeface="+mn-lt"/>
              <a:ea typeface="+mn-ea"/>
              <a:cs typeface="+mn-cs"/>
            </a:endParaRPr>
          </a:p>
          <a:p>
            <a:pPr marL="0" lvl="0" indent="0">
              <a:buFont typeface="+mj-lt"/>
              <a:buNone/>
            </a:pP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D869698-530C-4466-997B-26CEEEC95481}" type="slidenum">
              <a:rPr lang="en-AU" smtClean="0"/>
              <a:t>17</a:t>
            </a:fld>
            <a:endParaRPr lang="en-AU"/>
          </a:p>
        </p:txBody>
      </p:sp>
    </p:spTree>
    <p:extLst>
      <p:ext uri="{BB962C8B-B14F-4D97-AF65-F5344CB8AC3E}">
        <p14:creationId xmlns:p14="http://schemas.microsoft.com/office/powerpoint/2010/main" val="1708584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AU" baseline="0" dirty="0" smtClean="0"/>
              <a:t>2. Each of the Enabling Competencies is associated with a number of Performance Criteria. These are the behaviours that would be observed if you are competent</a:t>
            </a:r>
            <a:r>
              <a:rPr lang="en-AU" sz="1200" kern="1200" dirty="0" smtClean="0">
                <a:solidFill>
                  <a:schemeClr val="tx1"/>
                </a:solidFill>
                <a:effectLst/>
                <a:latin typeface="+mn-lt"/>
                <a:ea typeface="+mn-ea"/>
                <a:cs typeface="+mn-cs"/>
              </a:rPr>
              <a:t>.</a:t>
            </a:r>
          </a:p>
          <a:p>
            <a:pPr marL="0" lvl="0" indent="0">
              <a:buFont typeface="+mj-lt"/>
              <a:buNone/>
            </a:pPr>
            <a:endParaRPr lang="en-AU"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D869698-530C-4466-997B-26CEEEC95481}" type="slidenum">
              <a:rPr lang="en-AU" smtClean="0"/>
              <a:t>18</a:t>
            </a:fld>
            <a:endParaRPr lang="en-AU"/>
          </a:p>
        </p:txBody>
      </p:sp>
    </p:spTree>
    <p:extLst>
      <p:ext uri="{BB962C8B-B14F-4D97-AF65-F5344CB8AC3E}">
        <p14:creationId xmlns:p14="http://schemas.microsoft.com/office/powerpoint/2010/main" val="1011641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AU" baseline="0" dirty="0" smtClean="0"/>
              <a:t>3. General level performance criteria are described for those behaviours expected at initial registration and the time prior to progressing towards advanced levels of performance.</a:t>
            </a:r>
          </a:p>
          <a:p>
            <a:pPr marL="0" lvl="0" indent="0">
              <a:buFont typeface="+mj-lt"/>
              <a:buNone/>
            </a:pP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D869698-530C-4466-997B-26CEEEC95481}" type="slidenum">
              <a:rPr lang="en-AU" smtClean="0"/>
              <a:t>19</a:t>
            </a:fld>
            <a:endParaRPr lang="en-AU"/>
          </a:p>
        </p:txBody>
      </p:sp>
    </p:spTree>
    <p:extLst>
      <p:ext uri="{BB962C8B-B14F-4D97-AF65-F5344CB8AC3E}">
        <p14:creationId xmlns:p14="http://schemas.microsoft.com/office/powerpoint/2010/main" val="2568387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AU" sz="1200" kern="1200" dirty="0" smtClean="0">
                <a:solidFill>
                  <a:schemeClr val="tx1"/>
                </a:solidFill>
                <a:effectLst/>
                <a:latin typeface="+mn-lt"/>
                <a:ea typeface="+mn-ea"/>
                <a:cs typeface="+mn-cs"/>
              </a:rPr>
              <a:t>4. As you progress through your career towards </a:t>
            </a:r>
            <a:r>
              <a:rPr lang="en-AU" sz="1200" b="0" kern="1200" dirty="0" smtClean="0">
                <a:solidFill>
                  <a:schemeClr val="tx1"/>
                </a:solidFill>
                <a:effectLst/>
                <a:latin typeface="+mn-lt"/>
                <a:ea typeface="+mn-ea"/>
                <a:cs typeface="+mn-cs"/>
              </a:rPr>
              <a:t>advanced levels </a:t>
            </a:r>
            <a:r>
              <a:rPr lang="en-AU" sz="1200" kern="1200" dirty="0" smtClean="0">
                <a:solidFill>
                  <a:schemeClr val="tx1"/>
                </a:solidFill>
                <a:effectLst/>
                <a:latin typeface="+mn-lt"/>
                <a:ea typeface="+mn-ea"/>
                <a:cs typeface="+mn-cs"/>
              </a:rPr>
              <a:t>of performance, the level of performance expected of you may increase:</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Sometimes the performance criteria for these advanced levels of performance have been described (consistent with the 2012 </a:t>
            </a:r>
            <a:r>
              <a:rPr lang="en-AU" sz="1200" i="1" kern="1200" dirty="0" smtClean="0">
                <a:solidFill>
                  <a:schemeClr val="tx1"/>
                </a:solidFill>
                <a:effectLst/>
                <a:latin typeface="+mn-lt"/>
                <a:ea typeface="+mn-ea"/>
                <a:cs typeface="+mn-cs"/>
              </a:rPr>
              <a:t>Advanced Pharmacy Practice Framework)</a:t>
            </a:r>
            <a:r>
              <a:rPr lang="en-AU" sz="1200" kern="1200" dirty="0" smtClean="0">
                <a:solidFill>
                  <a:schemeClr val="tx1"/>
                </a:solidFill>
                <a:effectLst/>
                <a:latin typeface="+mn-lt"/>
                <a:ea typeface="+mn-ea"/>
                <a:cs typeface="+mn-cs"/>
              </a:rPr>
              <a:t>.</a:t>
            </a:r>
          </a:p>
          <a:p>
            <a:pPr marL="628650" lvl="1" indent="-171450">
              <a:buFont typeface="Arial" panose="020B0604020202020204" pitchFamily="34" charset="0"/>
              <a:buChar char="•"/>
            </a:pPr>
            <a:r>
              <a:rPr lang="en-AU" sz="1200" kern="1200" dirty="0" smtClean="0">
                <a:solidFill>
                  <a:schemeClr val="tx1"/>
                </a:solidFill>
                <a:effectLst/>
                <a:latin typeface="+mn-lt"/>
                <a:ea typeface="+mn-ea"/>
                <a:cs typeface="+mn-cs"/>
              </a:rPr>
              <a:t>Sometimes the performance criteria may be identical across a number of performance levels.</a:t>
            </a:r>
          </a:p>
          <a:p>
            <a:endParaRPr lang="en-US" dirty="0"/>
          </a:p>
        </p:txBody>
      </p:sp>
      <p:sp>
        <p:nvSpPr>
          <p:cNvPr id="4" name="Slide Number Placeholder 3"/>
          <p:cNvSpPr>
            <a:spLocks noGrp="1"/>
          </p:cNvSpPr>
          <p:nvPr>
            <p:ph type="sldNum" sz="quarter" idx="10"/>
          </p:nvPr>
        </p:nvSpPr>
        <p:spPr/>
        <p:txBody>
          <a:bodyPr/>
          <a:lstStyle/>
          <a:p>
            <a:fld id="{BD869698-530C-4466-997B-26CEEEC95481}" type="slidenum">
              <a:rPr lang="en-AU" smtClean="0"/>
              <a:t>20</a:t>
            </a:fld>
            <a:endParaRPr lang="en-AU"/>
          </a:p>
        </p:txBody>
      </p:sp>
    </p:spTree>
    <p:extLst>
      <p:ext uri="{BB962C8B-B14F-4D97-AF65-F5344CB8AC3E}">
        <p14:creationId xmlns:p14="http://schemas.microsoft.com/office/powerpoint/2010/main" val="2433177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AU" sz="1200" kern="1200" dirty="0" smtClean="0">
                <a:solidFill>
                  <a:schemeClr val="tx1"/>
                </a:solidFill>
                <a:effectLst/>
                <a:latin typeface="+mn-lt"/>
                <a:ea typeface="+mn-ea"/>
                <a:cs typeface="+mn-cs"/>
              </a:rPr>
              <a:t>5.</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Evidence examples are provided only for those performance criteria at General level, to assist users to understand the intent of the performance criteria. </a:t>
            </a:r>
            <a:br>
              <a:rPr lang="en-AU" sz="1200" kern="1200" dirty="0" smtClean="0">
                <a:solidFill>
                  <a:schemeClr val="tx1"/>
                </a:solidFill>
                <a:effectLst/>
                <a:latin typeface="+mn-lt"/>
                <a:ea typeface="+mn-ea"/>
                <a:cs typeface="+mn-cs"/>
              </a:rPr>
            </a:br>
            <a:r>
              <a:rPr lang="en-AU" sz="1200" kern="1200" dirty="0" smtClean="0">
                <a:solidFill>
                  <a:schemeClr val="tx1"/>
                </a:solidFill>
                <a:effectLst/>
                <a:latin typeface="+mn-lt"/>
                <a:ea typeface="+mn-ea"/>
                <a:cs typeface="+mn-cs"/>
              </a:rPr>
              <a:t>Note: they are only examples. You may have other examples of evidence that are more relevant to your role and the services you provide.</a:t>
            </a:r>
          </a:p>
          <a:p>
            <a:pPr marL="0" lvl="0" indent="0">
              <a:buFont typeface="+mj-lt"/>
              <a:buNone/>
            </a:pP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D869698-530C-4466-997B-26CEEEC95481}" type="slidenum">
              <a:rPr lang="en-AU" smtClean="0"/>
              <a:t>21</a:t>
            </a:fld>
            <a:endParaRPr lang="en-AU"/>
          </a:p>
        </p:txBody>
      </p:sp>
    </p:spTree>
    <p:extLst>
      <p:ext uri="{BB962C8B-B14F-4D97-AF65-F5344CB8AC3E}">
        <p14:creationId xmlns:p14="http://schemas.microsoft.com/office/powerpoint/2010/main" val="1686050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i="0" kern="1200" dirty="0" smtClean="0">
                <a:solidFill>
                  <a:schemeClr val="tx1"/>
                </a:solidFill>
                <a:effectLst/>
                <a:latin typeface="+mn-lt"/>
                <a:ea typeface="+mn-ea"/>
                <a:cs typeface="+mn-cs"/>
              </a:rPr>
              <a:t>Work through the competency standards in each Domain from the Framework. </a:t>
            </a:r>
          </a:p>
          <a:p>
            <a:r>
              <a:rPr lang="en-AU" sz="1200" i="0" kern="1200" dirty="0" smtClean="0">
                <a:solidFill>
                  <a:schemeClr val="tx1"/>
                </a:solidFill>
                <a:effectLst/>
                <a:latin typeface="+mn-lt"/>
                <a:ea typeface="+mn-ea"/>
                <a:cs typeface="+mn-cs"/>
              </a:rPr>
              <a:t> </a:t>
            </a:r>
          </a:p>
          <a:p>
            <a:r>
              <a:rPr lang="en-AU" sz="1200" i="0" kern="1200" dirty="0" smtClean="0">
                <a:solidFill>
                  <a:schemeClr val="tx1"/>
                </a:solidFill>
                <a:effectLst/>
                <a:latin typeface="+mn-lt"/>
                <a:ea typeface="+mn-ea"/>
                <a:cs typeface="+mn-cs"/>
              </a:rPr>
              <a:t>Some competency standards apply to all pharmacists. These are in the domains of </a:t>
            </a:r>
            <a:r>
              <a:rPr lang="en-AU" sz="1200" b="1" i="0" kern="1200" dirty="0" smtClean="0">
                <a:solidFill>
                  <a:schemeClr val="tx1"/>
                </a:solidFill>
                <a:effectLst/>
                <a:latin typeface="+mn-lt"/>
                <a:ea typeface="+mn-ea"/>
                <a:cs typeface="+mn-cs"/>
              </a:rPr>
              <a:t>Professionalism</a:t>
            </a:r>
            <a:r>
              <a:rPr lang="en-AU" sz="1200" b="1" i="0" kern="1200" baseline="0" dirty="0" smtClean="0">
                <a:solidFill>
                  <a:schemeClr val="tx1"/>
                </a:solidFill>
                <a:effectLst/>
                <a:latin typeface="+mn-lt"/>
                <a:ea typeface="+mn-ea"/>
                <a:cs typeface="+mn-cs"/>
              </a:rPr>
              <a:t> and Ethics</a:t>
            </a:r>
            <a:r>
              <a:rPr lang="en-AU" sz="1200" i="0" kern="1200" baseline="0" dirty="0" smtClean="0">
                <a:solidFill>
                  <a:schemeClr val="tx1"/>
                </a:solidFill>
                <a:effectLst/>
                <a:latin typeface="+mn-lt"/>
                <a:ea typeface="+mn-ea"/>
                <a:cs typeface="+mn-cs"/>
              </a:rPr>
              <a:t>, </a:t>
            </a:r>
            <a:r>
              <a:rPr lang="en-AU" sz="1200" b="1" i="0" kern="1200" baseline="0" dirty="0" smtClean="0">
                <a:solidFill>
                  <a:schemeClr val="tx1"/>
                </a:solidFill>
                <a:effectLst/>
                <a:latin typeface="+mn-lt"/>
                <a:ea typeface="+mn-ea"/>
                <a:cs typeface="+mn-cs"/>
              </a:rPr>
              <a:t>Communication and Collaboration</a:t>
            </a:r>
            <a:r>
              <a:rPr lang="en-AU" sz="1200" i="0" kern="1200" baseline="0" dirty="0" smtClean="0">
                <a:solidFill>
                  <a:schemeClr val="tx1"/>
                </a:solidFill>
                <a:effectLst/>
                <a:latin typeface="+mn-lt"/>
                <a:ea typeface="+mn-ea"/>
                <a:cs typeface="+mn-cs"/>
              </a:rPr>
              <a:t>, and some of the ones in the domain </a:t>
            </a:r>
            <a:r>
              <a:rPr lang="en-AU" sz="1200" b="1" i="0" kern="1200" baseline="0" dirty="0" smtClean="0">
                <a:solidFill>
                  <a:schemeClr val="tx1"/>
                </a:solidFill>
                <a:effectLst/>
                <a:latin typeface="+mn-lt"/>
                <a:ea typeface="+mn-ea"/>
                <a:cs typeface="+mn-cs"/>
              </a:rPr>
              <a:t>Leadership and Management</a:t>
            </a:r>
            <a:r>
              <a:rPr lang="en-AU" sz="1200" i="0" kern="1200" baseline="0" dirty="0" smtClean="0">
                <a:solidFill>
                  <a:schemeClr val="tx1"/>
                </a:solidFill>
                <a:effectLst/>
                <a:latin typeface="+mn-lt"/>
                <a:ea typeface="+mn-ea"/>
                <a:cs typeface="+mn-cs"/>
              </a:rPr>
              <a:t>. </a:t>
            </a:r>
          </a:p>
          <a:p>
            <a:endParaRPr lang="en-AU" sz="1200" i="0" kern="1200" dirty="0" smtClean="0">
              <a:solidFill>
                <a:schemeClr val="tx1"/>
              </a:solidFill>
              <a:effectLst/>
              <a:latin typeface="+mn-lt"/>
              <a:ea typeface="+mn-ea"/>
              <a:cs typeface="+mn-cs"/>
            </a:endParaRPr>
          </a:p>
          <a:p>
            <a:r>
              <a:rPr lang="en-AU" sz="1200" i="0" kern="1200" dirty="0" smtClean="0">
                <a:solidFill>
                  <a:schemeClr val="tx1"/>
                </a:solidFill>
                <a:effectLst/>
                <a:latin typeface="+mn-lt"/>
                <a:ea typeface="+mn-ea"/>
                <a:cs typeface="+mn-cs"/>
              </a:rPr>
              <a:t>For those that don’t apply to all pharmacists, you will need to identify whether they are relevant to your current scope of practice, or relevant</a:t>
            </a:r>
            <a:r>
              <a:rPr lang="en-AU" sz="1200" i="0" kern="1200" baseline="0" dirty="0" smtClean="0">
                <a:solidFill>
                  <a:schemeClr val="tx1"/>
                </a:solidFill>
                <a:effectLst/>
                <a:latin typeface="+mn-lt"/>
                <a:ea typeface="+mn-ea"/>
                <a:cs typeface="+mn-cs"/>
              </a:rPr>
              <a:t> to a role you plan to perform or service you plan to provide in the future</a:t>
            </a:r>
            <a:r>
              <a:rPr lang="en-AU" sz="1200" i="0" kern="1200" dirty="0" smtClean="0">
                <a:solidFill>
                  <a:schemeClr val="tx1"/>
                </a:solidFill>
                <a:effectLst/>
                <a:latin typeface="+mn-lt"/>
                <a:ea typeface="+mn-ea"/>
                <a:cs typeface="+mn-cs"/>
              </a:rPr>
              <a:t>.</a:t>
            </a:r>
          </a:p>
          <a:p>
            <a:endParaRPr lang="en-AU" dirty="0" smtClean="0"/>
          </a:p>
          <a:p>
            <a:r>
              <a:rPr lang="en-AU" sz="1200" kern="1200" dirty="0" smtClean="0">
                <a:solidFill>
                  <a:schemeClr val="tx1"/>
                </a:solidFill>
                <a:effectLst/>
                <a:latin typeface="+mn-lt"/>
                <a:ea typeface="+mn-ea"/>
                <a:cs typeface="+mn-cs"/>
              </a:rPr>
              <a:t>Your profile can capture all of the roles you hold and settings in which you practice.</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22</a:t>
            </a:fld>
            <a:endParaRPr lang="en-AU"/>
          </a:p>
        </p:txBody>
      </p:sp>
    </p:spTree>
    <p:extLst>
      <p:ext uri="{BB962C8B-B14F-4D97-AF65-F5344CB8AC3E}">
        <p14:creationId xmlns:p14="http://schemas.microsoft.com/office/powerpoint/2010/main" val="32975662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The second step</a:t>
            </a:r>
            <a:r>
              <a:rPr lang="en-AU" b="1" baseline="0" dirty="0" smtClean="0"/>
              <a:t> is to self-assess </a:t>
            </a:r>
            <a:r>
              <a:rPr lang="en-AU" b="1" dirty="0" smtClean="0"/>
              <a:t>whether development is required in order to identify your professional development needs and goals</a:t>
            </a:r>
          </a:p>
          <a:p>
            <a:endParaRPr lang="en-AU" b="1" dirty="0" smtClean="0"/>
          </a:p>
          <a:p>
            <a:pPr marL="0" indent="0">
              <a:buFont typeface="Arial" panose="020B0604020202020204" pitchFamily="34" charset="0"/>
              <a:buNone/>
            </a:pPr>
            <a:endParaRPr lang="en-AU" dirty="0" smtClean="0"/>
          </a:p>
          <a:p>
            <a:pPr marL="0" indent="0">
              <a:buFont typeface="Arial" panose="020B0604020202020204" pitchFamily="34" charset="0"/>
              <a:buNone/>
            </a:pPr>
            <a:endParaRPr lang="en-AU"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23</a:t>
            </a:fld>
            <a:endParaRPr lang="en-AU"/>
          </a:p>
        </p:txBody>
      </p:sp>
    </p:spTree>
    <p:extLst>
      <p:ext uri="{BB962C8B-B14F-4D97-AF65-F5344CB8AC3E}">
        <p14:creationId xmlns:p14="http://schemas.microsoft.com/office/powerpoint/2010/main" val="2852057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800" b="1" dirty="0" smtClean="0"/>
              <a:t>Reflect on the extent to which you are confident that you meet each competency standard relevant to your scope of practice.</a:t>
            </a:r>
          </a:p>
          <a:p>
            <a:endParaRPr lang="en-AU" sz="800" dirty="0" smtClean="0"/>
          </a:p>
          <a:p>
            <a:r>
              <a:rPr lang="en-AU" sz="800" dirty="0" smtClean="0"/>
              <a:t>You</a:t>
            </a:r>
            <a:r>
              <a:rPr lang="en-AU" sz="800" baseline="0" dirty="0" smtClean="0"/>
              <a:t> will need to r</a:t>
            </a:r>
            <a:r>
              <a:rPr lang="en-AU" sz="800" dirty="0" smtClean="0"/>
              <a:t>efer to the full </a:t>
            </a:r>
            <a:r>
              <a:rPr lang="en-AU" sz="800" i="1" dirty="0" smtClean="0"/>
              <a:t>2016 National Competency Standards Framework for Pharmacists in Australia </a:t>
            </a:r>
            <a:r>
              <a:rPr lang="en-AU" sz="800" dirty="0" smtClean="0"/>
              <a:t>for context and guidance. </a:t>
            </a:r>
          </a:p>
          <a:p>
            <a:endParaRPr lang="en-AU" sz="800" dirty="0" smtClean="0"/>
          </a:p>
          <a:p>
            <a:r>
              <a:rPr lang="en-AU" sz="800" dirty="0" smtClean="0"/>
              <a:t>For all competency standards that are relevant to your scope of practice, or to future roles or services you plan to provide, identify whether:</a:t>
            </a:r>
          </a:p>
          <a:p>
            <a:pPr marL="171450" indent="-171450">
              <a:buFont typeface="Arial" panose="020B0604020202020204" pitchFamily="34" charset="0"/>
              <a:buChar char="•"/>
            </a:pPr>
            <a:r>
              <a:rPr lang="en-AU" sz="800" dirty="0" smtClean="0"/>
              <a:t>Development is not required</a:t>
            </a:r>
          </a:p>
          <a:p>
            <a:pPr marL="171450" indent="-171450">
              <a:buFont typeface="Arial" panose="020B0604020202020204" pitchFamily="34" charset="0"/>
              <a:buChar char="•"/>
            </a:pPr>
            <a:r>
              <a:rPr lang="en-AU" sz="800" dirty="0" smtClean="0"/>
              <a:t>Ongoing development is required for</a:t>
            </a:r>
            <a:r>
              <a:rPr lang="en-AU" sz="800" baseline="0" dirty="0" smtClean="0"/>
              <a:t> my current scope</a:t>
            </a:r>
          </a:p>
          <a:p>
            <a:pPr marL="171450" indent="-171450">
              <a:buFont typeface="Arial" panose="020B0604020202020204" pitchFamily="34" charset="0"/>
              <a:buChar char="•"/>
            </a:pPr>
            <a:r>
              <a:rPr lang="en-AU" sz="800" baseline="0" dirty="0" smtClean="0"/>
              <a:t>Development is required for future or planned scope</a:t>
            </a:r>
            <a:r>
              <a:rPr lang="en-AU" sz="800" dirty="0" smtClean="0"/>
              <a:t>.</a:t>
            </a:r>
          </a:p>
          <a:p>
            <a:endParaRPr lang="en-AU" sz="800" dirty="0" smtClean="0"/>
          </a:p>
          <a:p>
            <a:r>
              <a:rPr lang="en-AU" sz="800" dirty="0" smtClean="0"/>
              <a:t>If you select that development is not required, ask yourself ‘how am I sure?’ This might include asking yourself:</a:t>
            </a:r>
          </a:p>
          <a:p>
            <a:pPr marL="171450" indent="-171450">
              <a:buFont typeface="Arial" panose="020B0604020202020204" pitchFamily="34" charset="0"/>
              <a:buChar char="•"/>
            </a:pPr>
            <a:r>
              <a:rPr lang="en-AU" sz="800" dirty="0" smtClean="0"/>
              <a:t>How do I keep up to date with the latest evidence in this area? How do I maintain my knowledge and skills in this area? Do I have a system in place to make sure I implement the latest evidence in this area into my practice? What recent examples are there of me doing this?</a:t>
            </a:r>
          </a:p>
          <a:p>
            <a:pPr marL="171450" indent="-171450">
              <a:buFont typeface="Arial" panose="020B0604020202020204" pitchFamily="34" charset="0"/>
              <a:buChar char="•"/>
            </a:pPr>
            <a:r>
              <a:rPr lang="en-AU" sz="800" dirty="0" smtClean="0"/>
              <a:t>Who is affected by whether I meet this standard or not? Have I had confirmation or recognition from them that I do meet this standard? For example, have I been through a process of peer review or surveyed my patients?</a:t>
            </a:r>
          </a:p>
          <a:p>
            <a:endParaRPr lang="en-AU" sz="800" dirty="0" smtClean="0"/>
          </a:p>
          <a:p>
            <a:r>
              <a:rPr lang="en-AU" sz="800" dirty="0" smtClean="0"/>
              <a:t>If you select that ongoing development is required for your current scope, ask yourself ‘in what way?’ This might include asking yourself: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800" dirty="0" smtClean="0"/>
              <a:t>Was there a challenging situation where I could have performed better?</a:t>
            </a:r>
          </a:p>
          <a:p>
            <a:pPr marL="171450" indent="-171450">
              <a:buFont typeface="Arial" panose="020B0604020202020204" pitchFamily="34" charset="0"/>
              <a:buChar char="•"/>
            </a:pPr>
            <a:r>
              <a:rPr lang="en-AU" sz="800" dirty="0" smtClean="0"/>
              <a:t>Has an incident related to this occurred recently?</a:t>
            </a:r>
          </a:p>
          <a:p>
            <a:pPr marL="171450" indent="-171450">
              <a:buFont typeface="Arial" panose="020B0604020202020204" pitchFamily="34" charset="0"/>
              <a:buChar char="•"/>
            </a:pPr>
            <a:r>
              <a:rPr lang="en-AU" sz="800" dirty="0" smtClean="0"/>
              <a:t>Has there been feedback about this from my patients or peers?</a:t>
            </a:r>
          </a:p>
          <a:p>
            <a:pPr marL="171450" indent="-171450">
              <a:buFont typeface="Arial" panose="020B0604020202020204" pitchFamily="34" charset="0"/>
              <a:buChar char="•"/>
            </a:pPr>
            <a:r>
              <a:rPr lang="en-AU" sz="800" dirty="0" smtClean="0"/>
              <a:t>Do I just not feel that I have the required skills?</a:t>
            </a:r>
          </a:p>
          <a:p>
            <a:endParaRPr lang="en-AU" sz="800" dirty="0" smtClean="0"/>
          </a:p>
          <a:p>
            <a:r>
              <a:rPr lang="en-AU" sz="800" dirty="0" smtClean="0"/>
              <a:t>Make brief notes to explain why you assessed that development was required. </a:t>
            </a:r>
          </a:p>
          <a:p>
            <a:endParaRPr lang="en-AU" sz="1050" dirty="0"/>
          </a:p>
        </p:txBody>
      </p:sp>
      <p:sp>
        <p:nvSpPr>
          <p:cNvPr id="4" name="Slide Number Placeholder 3"/>
          <p:cNvSpPr>
            <a:spLocks noGrp="1"/>
          </p:cNvSpPr>
          <p:nvPr>
            <p:ph type="sldNum" sz="quarter" idx="10"/>
          </p:nvPr>
        </p:nvSpPr>
        <p:spPr/>
        <p:txBody>
          <a:bodyPr/>
          <a:lstStyle/>
          <a:p>
            <a:fld id="{BD869698-530C-4466-997B-26CEEEC95481}" type="slidenum">
              <a:rPr lang="en-AU" smtClean="0"/>
              <a:t>24</a:t>
            </a:fld>
            <a:endParaRPr lang="en-AU"/>
          </a:p>
        </p:txBody>
      </p:sp>
    </p:spTree>
    <p:extLst>
      <p:ext uri="{BB962C8B-B14F-4D97-AF65-F5344CB8AC3E}">
        <p14:creationId xmlns:p14="http://schemas.microsoft.com/office/powerpoint/2010/main" val="273787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 Self-assessment tool guides you to document your self assessment.</a:t>
            </a:r>
          </a:p>
          <a:p>
            <a:endParaRPr lang="en-AU" baseline="0" dirty="0" smtClean="0"/>
          </a:p>
          <a:p>
            <a:r>
              <a:rPr lang="en-AU" baseline="0" dirty="0" smtClean="0"/>
              <a:t>This example is for a competency standard that is applicable to all pharmacists in all scopes of practice.</a:t>
            </a:r>
          </a:p>
          <a:p>
            <a:endParaRPr lang="en-AU" baseline="0" dirty="0" smtClean="0"/>
          </a:p>
          <a:p>
            <a:pPr marL="171450" indent="-171450">
              <a:buFont typeface="Arial" panose="020B0604020202020204" pitchFamily="34" charset="0"/>
              <a:buChar char="•"/>
            </a:pPr>
            <a:r>
              <a:rPr lang="en-AU" baseline="0" dirty="0" smtClean="0"/>
              <a:t>It relates to competency standard 1.1</a:t>
            </a:r>
          </a:p>
          <a:p>
            <a:pPr marL="171450" indent="-171450">
              <a:buFont typeface="Arial" panose="020B0604020202020204" pitchFamily="34" charset="0"/>
              <a:buChar char="•"/>
            </a:pPr>
            <a:r>
              <a:rPr lang="en-AU" baseline="0" dirty="0" smtClean="0"/>
              <a:t>The Enabling competencies are listed. However you will need to use the 2016 Framework to review the Performance Criteria and Evidence Examples</a:t>
            </a:r>
          </a:p>
          <a:p>
            <a:pPr marL="171450" indent="-171450">
              <a:buFont typeface="Arial" panose="020B0604020202020204" pitchFamily="34" charset="0"/>
              <a:buChar char="•"/>
            </a:pPr>
            <a:r>
              <a:rPr lang="en-AU" baseline="0" dirty="0" smtClean="0"/>
              <a:t>The tool has pre-selected that this competency is relevant to your scope of practice.</a:t>
            </a:r>
          </a:p>
          <a:p>
            <a:pPr marL="171450" indent="-171450">
              <a:buFont typeface="Arial" panose="020B0604020202020204" pitchFamily="34" charset="0"/>
              <a:buChar char="•"/>
            </a:pPr>
            <a:r>
              <a:rPr lang="en-AU" baseline="0" dirty="0" smtClean="0"/>
              <a:t>You just need to reflect on whether development is or isn’t required, in relation to both your current scope and any future scope. If development is required, make brief notes to explain in what way. This will help you when you get to the next stage – developing professional development goals and identifying activities that will help you meet those goals.</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25</a:t>
            </a:fld>
            <a:endParaRPr lang="en-AU"/>
          </a:p>
        </p:txBody>
      </p:sp>
    </p:spTree>
    <p:extLst>
      <p:ext uri="{BB962C8B-B14F-4D97-AF65-F5344CB8AC3E}">
        <p14:creationId xmlns:p14="http://schemas.microsoft.com/office/powerpoint/2010/main" val="2517047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This example is for a competency standard that you will need to decide whether it is or isn’t relevant to your current or future scope of practice.</a:t>
            </a:r>
          </a:p>
          <a:p>
            <a:endParaRPr lang="en-AU" baseline="0" dirty="0" smtClean="0"/>
          </a:p>
          <a:p>
            <a:r>
              <a:rPr lang="en-AU" baseline="0" dirty="0" smtClean="0"/>
              <a:t>It is important not to think of this as a ‘tick box’ exercise. When you are considering a competency standard, you must think about it in the context of your scope of practice. Sometimes not all enabling competencies may be relevant to you. </a:t>
            </a:r>
          </a:p>
          <a:p>
            <a:endParaRPr lang="en-AU" baseline="0" dirty="0" smtClean="0"/>
          </a:p>
          <a:p>
            <a:r>
              <a:rPr lang="en-AU" baseline="0" dirty="0" smtClean="0"/>
              <a:t>For example, in this case:</a:t>
            </a:r>
          </a:p>
          <a:p>
            <a:pPr marL="171450" indent="-171450">
              <a:buFont typeface="Arial" panose="020B0604020202020204" pitchFamily="34" charset="0"/>
              <a:buChar char="•"/>
            </a:pPr>
            <a:r>
              <a:rPr lang="en-AU" baseline="0" dirty="0" smtClean="0"/>
              <a:t>You may compound products non-aseptically (enabling competency 3.4.4) but not aseptically (enabling competency 3.4.5). </a:t>
            </a:r>
          </a:p>
          <a:p>
            <a:pPr marL="171450" indent="-171450">
              <a:buFont typeface="Arial" panose="020B0604020202020204" pitchFamily="34" charset="0"/>
              <a:buChar char="•"/>
            </a:pPr>
            <a:r>
              <a:rPr lang="en-AU" baseline="0" dirty="0" smtClean="0"/>
              <a:t>You would still select that the competency standard 3.4 is relevant to your scope of practice</a:t>
            </a:r>
          </a:p>
          <a:p>
            <a:pPr marL="171450" indent="-171450">
              <a:buFont typeface="Arial" panose="020B0604020202020204" pitchFamily="34" charset="0"/>
              <a:buChar char="•"/>
            </a:pPr>
            <a:r>
              <a:rPr lang="en-AU" baseline="0" dirty="0" smtClean="0"/>
              <a:t>However you would only consider whether development was required around enabling competency 3.4.5 if you were planning to start compounding products aseptically as part of a new role or service.</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26</a:t>
            </a:fld>
            <a:endParaRPr lang="en-AU"/>
          </a:p>
        </p:txBody>
      </p:sp>
    </p:spTree>
    <p:extLst>
      <p:ext uri="{BB962C8B-B14F-4D97-AF65-F5344CB8AC3E}">
        <p14:creationId xmlns:p14="http://schemas.microsoft.com/office/powerpoint/2010/main" val="2517047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0" dirty="0" smtClean="0"/>
              <a:t>For the four pharmacists introduced earlier, </a:t>
            </a:r>
            <a:r>
              <a:rPr lang="en-AU" dirty="0" smtClean="0"/>
              <a:t>Mary, Aron,</a:t>
            </a:r>
            <a:r>
              <a:rPr lang="en-AU" baseline="0" dirty="0" smtClean="0"/>
              <a:t> </a:t>
            </a:r>
            <a:r>
              <a:rPr lang="en-AU" dirty="0" smtClean="0"/>
              <a:t>Sierra and Lee, </a:t>
            </a:r>
            <a:r>
              <a:rPr lang="en-AU" b="0" dirty="0" smtClean="0"/>
              <a:t>you </a:t>
            </a:r>
            <a:r>
              <a:rPr lang="en-AU" dirty="0" smtClean="0"/>
              <a:t>can download completed self-assessments. These provide</a:t>
            </a:r>
            <a:r>
              <a:rPr lang="en-AU" baseline="0" dirty="0" smtClean="0"/>
              <a:t> examples of how pharmacists with different scopes of practice might complete the self-assessment, but should not be used to limit how you use it yourself.</a:t>
            </a: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We will have a more detailed look at Mary’s here.</a:t>
            </a:r>
          </a:p>
          <a:p>
            <a:endParaRPr lang="en-AU" b="1" dirty="0" smtClean="0"/>
          </a:p>
          <a:p>
            <a:endParaRPr lang="en-AU" b="1" dirty="0" smtClean="0"/>
          </a:p>
          <a:p>
            <a:pPr marL="0" indent="0">
              <a:buFont typeface="Arial" panose="020B0604020202020204" pitchFamily="34" charset="0"/>
              <a:buNone/>
            </a:pPr>
            <a:endParaRPr lang="en-AU" dirty="0" smtClean="0"/>
          </a:p>
          <a:p>
            <a:pPr marL="0" indent="0">
              <a:buFont typeface="Arial" panose="020B0604020202020204" pitchFamily="34" charset="0"/>
              <a:buNone/>
            </a:pPr>
            <a:endParaRPr lang="en-AU"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27</a:t>
            </a:fld>
            <a:endParaRPr lang="en-AU"/>
          </a:p>
        </p:txBody>
      </p:sp>
    </p:spTree>
    <p:extLst>
      <p:ext uri="{BB962C8B-B14F-4D97-AF65-F5344CB8AC3E}">
        <p14:creationId xmlns:p14="http://schemas.microsoft.com/office/powerpoint/2010/main" val="2852057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Her ongoing development needs primarily </a:t>
            </a:r>
            <a:r>
              <a:rPr lang="en-AU" baseline="0" smtClean="0"/>
              <a:t>relate to </a:t>
            </a:r>
            <a:r>
              <a:rPr lang="en-AU" baseline="0" dirty="0" smtClean="0"/>
              <a:t>the upcoming introduction of a vaccination service in the pharmacy.</a:t>
            </a:r>
            <a:endParaRPr lang="en-AU" dirty="0" smtClean="0"/>
          </a:p>
          <a:p>
            <a:endParaRPr lang="en-AU" dirty="0" smtClean="0"/>
          </a:p>
          <a:p>
            <a:r>
              <a:rPr lang="en-AU" dirty="0" smtClean="0"/>
              <a:t>Let’s see how this</a:t>
            </a:r>
            <a:r>
              <a:rPr lang="en-AU" baseline="0" dirty="0" smtClean="0"/>
              <a:t> is reflected in </a:t>
            </a:r>
            <a:r>
              <a:rPr lang="en-AU" dirty="0" smtClean="0"/>
              <a:t>some</a:t>
            </a:r>
            <a:r>
              <a:rPr lang="en-AU" baseline="0" dirty="0" smtClean="0"/>
              <a:t> of the competency standards in her self-assessment.</a:t>
            </a:r>
          </a:p>
          <a:p>
            <a:endParaRPr lang="en-AU" baseline="0" dirty="0" smtClean="0"/>
          </a:p>
          <a:p>
            <a:r>
              <a:rPr lang="en-AU" baseline="0" dirty="0" smtClean="0"/>
              <a:t>One of the enabling competencies for competency standard 1.1 requires an understanding of the use of medicines in society. In relation to a vaccination service, it would be important for pharmacists to understand the myths believed by some people in our society around vaccination so that they can respond when confronted with anti-vaccination arguments. </a:t>
            </a:r>
          </a:p>
          <a:p>
            <a:endParaRPr lang="en-AU" baseline="0" dirty="0" smtClean="0"/>
          </a:p>
          <a:p>
            <a:r>
              <a:rPr lang="en-AU" baseline="0" dirty="0" smtClean="0"/>
              <a:t>Mary identifies this, but notes that this is an awareness she already holds from existing efforts to promote vaccination.</a:t>
            </a:r>
          </a:p>
          <a:p>
            <a:endParaRPr lang="en-AU" baseline="0" dirty="0" smtClean="0"/>
          </a:p>
          <a:p>
            <a:r>
              <a:rPr lang="en-AU" baseline="0" dirty="0" smtClean="0"/>
              <a:t>She therefore selects that development is not required.</a:t>
            </a:r>
          </a:p>
        </p:txBody>
      </p:sp>
      <p:sp>
        <p:nvSpPr>
          <p:cNvPr id="4" name="Slide Number Placeholder 3"/>
          <p:cNvSpPr>
            <a:spLocks noGrp="1"/>
          </p:cNvSpPr>
          <p:nvPr>
            <p:ph type="sldNum" sz="quarter" idx="10"/>
          </p:nvPr>
        </p:nvSpPr>
        <p:spPr/>
        <p:txBody>
          <a:bodyPr/>
          <a:lstStyle/>
          <a:p>
            <a:fld id="{BD869698-530C-4466-997B-26CEEEC95481}" type="slidenum">
              <a:rPr lang="en-AU" smtClean="0"/>
              <a:t>28</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Against Competency Standard 3.2, Mary notes her need to upskill clinically in</a:t>
            </a:r>
            <a:r>
              <a:rPr lang="en-AU" baseline="0" dirty="0" smtClean="0"/>
              <a:t> administering medicines to support her role in the vaccination service that will be introduced.</a:t>
            </a:r>
          </a:p>
          <a:p>
            <a:endParaRPr lang="en-AU" baseline="0" dirty="0" smtClean="0"/>
          </a:p>
          <a:p>
            <a:r>
              <a:rPr lang="en-AU" baseline="0" dirty="0" smtClean="0"/>
              <a:t>However, she also notes that she has an ongoing need to maintain her knowledge of the latest evidence and best practice for all medicines dispensed and supplied through her pharmacy, associated therapeutics and environmental changes.</a:t>
            </a:r>
          </a:p>
          <a:p>
            <a:endParaRPr lang="en-AU" baseline="0" dirty="0" smtClean="0"/>
          </a:p>
          <a:p>
            <a:r>
              <a:rPr lang="en-AU" baseline="0" dirty="0" smtClean="0"/>
              <a:t>She therefore selects both that ongoing development is required for her current scope, and that it is required for her future/planned scope.</a:t>
            </a:r>
          </a:p>
          <a:p>
            <a:pPr marL="171450" indent="-171450">
              <a:buFont typeface="Arial" panose="020B0604020202020204" pitchFamily="34" charset="0"/>
              <a:buChar char="•"/>
            </a:pPr>
            <a:endParaRPr lang="en-AU" baseline="0"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29</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0" kern="1200" dirty="0" smtClean="0">
                <a:solidFill>
                  <a:schemeClr val="tx1"/>
                </a:solidFill>
                <a:effectLst/>
                <a:latin typeface="+mn-lt"/>
                <a:ea typeface="+mn-ea"/>
                <a:cs typeface="+mn-cs"/>
              </a:rPr>
              <a:t>Once Mary has been through</a:t>
            </a:r>
            <a:r>
              <a:rPr lang="en-AU" sz="1200" i="0" kern="1200" baseline="0" dirty="0" smtClean="0">
                <a:solidFill>
                  <a:schemeClr val="tx1"/>
                </a:solidFill>
                <a:effectLst/>
                <a:latin typeface="+mn-lt"/>
                <a:ea typeface="+mn-ea"/>
                <a:cs typeface="+mn-cs"/>
              </a:rPr>
              <a:t> all the competency standards, and self-assessed whether development is or isn’t required, she can collate these on the final page of her self-assessment tool, as is shown here.</a:t>
            </a:r>
          </a:p>
          <a:p>
            <a:pPr lvl="0"/>
            <a:endParaRPr lang="en-AU" sz="120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0" kern="1200" dirty="0" smtClean="0">
                <a:solidFill>
                  <a:schemeClr val="tx1"/>
                </a:solidFill>
                <a:effectLst/>
                <a:latin typeface="+mn-lt"/>
                <a:ea typeface="+mn-ea"/>
                <a:cs typeface="+mn-cs"/>
              </a:rPr>
              <a:t>This ‘helicopter</a:t>
            </a:r>
            <a:r>
              <a:rPr lang="en-AU" sz="1200" i="0" kern="1200" baseline="0" dirty="0" smtClean="0">
                <a:solidFill>
                  <a:schemeClr val="tx1"/>
                </a:solidFill>
                <a:effectLst/>
                <a:latin typeface="+mn-lt"/>
                <a:ea typeface="+mn-ea"/>
                <a:cs typeface="+mn-cs"/>
              </a:rPr>
              <a:t> view’ of her self-assessment </a:t>
            </a:r>
            <a:r>
              <a:rPr lang="en-AU" sz="1200" i="0" kern="1200" dirty="0" smtClean="0">
                <a:solidFill>
                  <a:schemeClr val="tx1"/>
                </a:solidFill>
                <a:effectLst/>
                <a:latin typeface="+mn-lt"/>
                <a:ea typeface="+mn-ea"/>
                <a:cs typeface="+mn-cs"/>
              </a:rPr>
              <a:t>will help her to identify her professional development goals.</a:t>
            </a:r>
          </a:p>
          <a:p>
            <a:pPr lvl="0"/>
            <a:endParaRPr lang="en-AU" sz="120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D869698-530C-4466-997B-26CEEEC95481}" type="slidenum">
              <a:rPr lang="en-AU" smtClean="0"/>
              <a:t>30</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i="0" kern="1200" dirty="0" smtClean="0">
                <a:solidFill>
                  <a:schemeClr val="tx1"/>
                </a:solidFill>
                <a:effectLst/>
                <a:latin typeface="+mn-lt"/>
                <a:ea typeface="+mn-ea"/>
                <a:cs typeface="+mn-cs"/>
              </a:rPr>
              <a:t>Each goal is likely to incorporate</a:t>
            </a:r>
            <a:r>
              <a:rPr lang="en-AU" sz="1200" i="0" kern="1200" baseline="0" dirty="0" smtClean="0">
                <a:solidFill>
                  <a:schemeClr val="tx1"/>
                </a:solidFill>
                <a:effectLst/>
                <a:latin typeface="+mn-lt"/>
                <a:ea typeface="+mn-ea"/>
                <a:cs typeface="+mn-cs"/>
              </a:rPr>
              <a:t> competency standards from a number of Domains.</a:t>
            </a:r>
          </a:p>
          <a:p>
            <a:endParaRPr lang="en-AU" sz="1200" i="0" kern="1200" dirty="0" smtClean="0">
              <a:solidFill>
                <a:schemeClr val="tx1"/>
              </a:solidFill>
              <a:effectLst/>
              <a:latin typeface="+mn-lt"/>
              <a:ea typeface="+mn-ea"/>
              <a:cs typeface="+mn-cs"/>
            </a:endParaRPr>
          </a:p>
          <a:p>
            <a:r>
              <a:rPr lang="en-AU" sz="1200" i="0" kern="1200" dirty="0" smtClean="0">
                <a:solidFill>
                  <a:schemeClr val="tx1"/>
                </a:solidFill>
                <a:effectLst/>
                <a:latin typeface="+mn-lt"/>
                <a:ea typeface="+mn-ea"/>
                <a:cs typeface="+mn-cs"/>
              </a:rPr>
              <a:t>You may have one or many. You may need to prioritise the goals you focus on this CPD year.</a:t>
            </a:r>
          </a:p>
          <a:p>
            <a:endParaRPr lang="en-AU" sz="1200" i="0" kern="1200" dirty="0" smtClean="0">
              <a:solidFill>
                <a:schemeClr val="tx1"/>
              </a:solidFill>
              <a:effectLst/>
              <a:latin typeface="+mn-lt"/>
              <a:ea typeface="+mn-ea"/>
              <a:cs typeface="+mn-cs"/>
            </a:endParaRPr>
          </a:p>
          <a:p>
            <a:r>
              <a:rPr lang="en-AU" sz="1200" i="0" kern="1200" dirty="0" smtClean="0">
                <a:solidFill>
                  <a:schemeClr val="tx1"/>
                </a:solidFill>
                <a:effectLst/>
                <a:latin typeface="+mn-lt"/>
                <a:ea typeface="+mn-ea"/>
                <a:cs typeface="+mn-cs"/>
              </a:rPr>
              <a:t>Sometimes, breaking a big goal into several smaller goals can help you to progress more effectively to achieving your goal.</a:t>
            </a:r>
          </a:p>
          <a:p>
            <a:endParaRPr lang="en-AU" dirty="0" smtClean="0"/>
          </a:p>
          <a:p>
            <a:r>
              <a:rPr lang="en-AU" dirty="0" smtClean="0"/>
              <a:t>When Mary looks across </a:t>
            </a:r>
            <a:r>
              <a:rPr lang="en-AU" baseline="0" dirty="0" smtClean="0"/>
              <a:t>her completed</a:t>
            </a:r>
            <a:r>
              <a:rPr lang="en-AU" dirty="0" smtClean="0"/>
              <a:t> self-assessment, she develops the </a:t>
            </a:r>
            <a:r>
              <a:rPr lang="en-AU" baseline="0" dirty="0" smtClean="0"/>
              <a:t>goals shown here as her main priorities to focus on this year.</a:t>
            </a:r>
          </a:p>
          <a:p>
            <a:endParaRPr lang="en-AU" baseline="0" dirty="0" smtClean="0"/>
          </a:p>
          <a:p>
            <a:r>
              <a:rPr lang="en-AU" baseline="0" dirty="0" smtClean="0"/>
              <a:t>Mary can now move forward with developing her Learning Plan.</a:t>
            </a:r>
          </a:p>
        </p:txBody>
      </p:sp>
      <p:sp>
        <p:nvSpPr>
          <p:cNvPr id="4" name="Slide Number Placeholder 3"/>
          <p:cNvSpPr>
            <a:spLocks noGrp="1"/>
          </p:cNvSpPr>
          <p:nvPr>
            <p:ph type="sldNum" sz="quarter" idx="10"/>
          </p:nvPr>
        </p:nvSpPr>
        <p:spPr/>
        <p:txBody>
          <a:bodyPr/>
          <a:lstStyle/>
          <a:p>
            <a:fld id="{BD869698-530C-4466-997B-26CEEEC95481}" type="slidenum">
              <a:rPr lang="en-AU" smtClean="0"/>
              <a:t>31</a:t>
            </a:fld>
            <a:endParaRPr lang="en-AU"/>
          </a:p>
        </p:txBody>
      </p:sp>
    </p:spTree>
    <p:extLst>
      <p:ext uri="{BB962C8B-B14F-4D97-AF65-F5344CB8AC3E}">
        <p14:creationId xmlns:p14="http://schemas.microsoft.com/office/powerpoint/2010/main" val="23829482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That is the first part of the process complete.</a:t>
            </a:r>
          </a:p>
          <a:p>
            <a:endParaRPr lang="en-AU" dirty="0" smtClean="0"/>
          </a:p>
          <a:p>
            <a:r>
              <a:rPr lang="en-AU" dirty="0" smtClean="0"/>
              <a:t>Once you have finished the self-assessment and identified some professional development goals,</a:t>
            </a:r>
            <a:r>
              <a:rPr lang="en-AU" baseline="0" dirty="0" smtClean="0"/>
              <a:t> you then  move on to the learning plan tool.</a:t>
            </a:r>
          </a:p>
          <a:p>
            <a:endParaRPr lang="en-AU" baseline="0" dirty="0" smtClean="0"/>
          </a:p>
          <a:p>
            <a:r>
              <a:rPr lang="en-AU" baseline="0" dirty="0" smtClean="0"/>
              <a:t>The learning plan tool can help you to:</a:t>
            </a:r>
          </a:p>
          <a:p>
            <a:pPr marL="171450" indent="-171450">
              <a:buFont typeface="Arial" panose="020B0604020202020204" pitchFamily="34" charset="0"/>
              <a:buChar char="•"/>
            </a:pPr>
            <a:r>
              <a:rPr lang="en-AU" baseline="0" dirty="0" smtClean="0"/>
              <a:t>Identify activities for reaching your professional development goals</a:t>
            </a:r>
          </a:p>
          <a:p>
            <a:pPr marL="171450" indent="-171450">
              <a:buFont typeface="Arial" panose="020B0604020202020204" pitchFamily="34" charset="0"/>
              <a:buChar char="•"/>
            </a:pPr>
            <a:r>
              <a:rPr lang="en-AU" baseline="0" dirty="0" smtClean="0"/>
              <a:t>Then reflect on progress towards your professional development goals and the impact on your practice</a:t>
            </a:r>
          </a:p>
          <a:p>
            <a:pPr marL="0" indent="0">
              <a:buFont typeface="Arial" panose="020B0604020202020204" pitchFamily="34" charset="0"/>
              <a:buNone/>
            </a:pPr>
            <a:endParaRPr lang="en-AU" baseline="0" dirty="0" smtClean="0"/>
          </a:p>
          <a:p>
            <a:pPr marL="0" indent="0">
              <a:buFont typeface="Arial" panose="020B0604020202020204" pitchFamily="34" charset="0"/>
              <a:buNone/>
            </a:pPr>
            <a:r>
              <a:rPr lang="en-AU" baseline="0" dirty="0" smtClean="0"/>
              <a:t>These are steps 3 and 4 in the process.</a:t>
            </a:r>
            <a:endParaRPr lang="en-AU"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32</a:t>
            </a:fld>
            <a:endParaRPr lang="en-AU"/>
          </a:p>
        </p:txBody>
      </p:sp>
    </p:spTree>
    <p:extLst>
      <p:ext uri="{BB962C8B-B14F-4D97-AF65-F5344CB8AC3E}">
        <p14:creationId xmlns:p14="http://schemas.microsoft.com/office/powerpoint/2010/main" val="3455898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Step 3</a:t>
            </a:r>
            <a:r>
              <a:rPr lang="en-AU" sz="1200" b="1" kern="1200" baseline="0" dirty="0" smtClean="0">
                <a:solidFill>
                  <a:schemeClr val="tx1"/>
                </a:solidFill>
                <a:effectLst/>
                <a:latin typeface="+mn-lt"/>
                <a:ea typeface="+mn-ea"/>
                <a:cs typeface="+mn-cs"/>
              </a:rPr>
              <a:t> involves identifying </a:t>
            </a:r>
            <a:r>
              <a:rPr lang="en-AU" sz="1200" b="1" kern="1200" dirty="0" smtClean="0">
                <a:solidFill>
                  <a:schemeClr val="tx1"/>
                </a:solidFill>
                <a:effectLst/>
                <a:latin typeface="+mn-lt"/>
                <a:ea typeface="+mn-ea"/>
                <a:cs typeface="+mn-cs"/>
              </a:rPr>
              <a:t>the activities you can take to reach your goal</a:t>
            </a:r>
            <a:endParaRPr lang="en-AU" sz="1200" kern="1200" dirty="0" smtClean="0">
              <a:solidFill>
                <a:schemeClr val="tx1"/>
              </a:solidFill>
              <a:effectLst/>
              <a:latin typeface="+mn-lt"/>
              <a:ea typeface="+mn-ea"/>
              <a:cs typeface="+mn-cs"/>
            </a:endParaRPr>
          </a:p>
          <a:p>
            <a:pPr lvl="0"/>
            <a:r>
              <a:rPr lang="en-AU" sz="1200" i="0" kern="1200" dirty="0" smtClean="0">
                <a:solidFill>
                  <a:schemeClr val="tx1"/>
                </a:solidFill>
                <a:effectLst/>
                <a:latin typeface="+mn-lt"/>
                <a:ea typeface="+mn-ea"/>
                <a:cs typeface="+mn-cs"/>
              </a:rPr>
              <a:t>There are many different activities you can take to reach goals, and sometimes you may need to take a number of different activities to achieve one goal.</a:t>
            </a:r>
          </a:p>
          <a:p>
            <a:pPr lvl="0"/>
            <a:r>
              <a:rPr lang="en-AU" sz="900" i="0" kern="1200" dirty="0" smtClean="0">
                <a:solidFill>
                  <a:schemeClr val="tx1"/>
                </a:solidFill>
                <a:effectLst/>
                <a:latin typeface="+mn-lt"/>
                <a:ea typeface="+mn-ea"/>
                <a:cs typeface="+mn-cs"/>
              </a:rPr>
              <a:t>Examples of actions include:</a:t>
            </a:r>
          </a:p>
          <a:p>
            <a:pPr marL="285750" indent="-285750">
              <a:buFont typeface="Arial" panose="020B0604020202020204" pitchFamily="34" charset="0"/>
              <a:buChar char="•"/>
            </a:pPr>
            <a:r>
              <a:rPr lang="en-AU" sz="900" dirty="0" smtClean="0"/>
              <a:t>education programs</a:t>
            </a:r>
          </a:p>
          <a:p>
            <a:pPr marL="285750" indent="-285750">
              <a:buFont typeface="Arial" panose="020B0604020202020204" pitchFamily="34" charset="0"/>
              <a:buChar char="•"/>
            </a:pPr>
            <a:r>
              <a:rPr lang="en-AU" sz="900" dirty="0" smtClean="0"/>
              <a:t>seminars</a:t>
            </a:r>
          </a:p>
          <a:p>
            <a:pPr marL="285750" indent="-285750">
              <a:buFont typeface="Arial" panose="020B0604020202020204" pitchFamily="34" charset="0"/>
              <a:buChar char="•"/>
            </a:pPr>
            <a:r>
              <a:rPr lang="en-AU" sz="900" dirty="0" smtClean="0"/>
              <a:t>workshops</a:t>
            </a:r>
          </a:p>
          <a:p>
            <a:pPr marL="285750" indent="-285750">
              <a:buFont typeface="Arial" panose="020B0604020202020204" pitchFamily="34" charset="0"/>
              <a:buChar char="•"/>
            </a:pPr>
            <a:r>
              <a:rPr lang="en-AU" sz="900" dirty="0" smtClean="0"/>
              <a:t>lectures</a:t>
            </a:r>
          </a:p>
          <a:p>
            <a:pPr marL="285750" indent="-285750">
              <a:buFont typeface="Arial" panose="020B0604020202020204" pitchFamily="34" charset="0"/>
              <a:buChar char="•"/>
            </a:pPr>
            <a:r>
              <a:rPr lang="en-AU" sz="900" dirty="0" smtClean="0"/>
              <a:t>conferences</a:t>
            </a:r>
          </a:p>
          <a:p>
            <a:pPr marL="285750" indent="-285750">
              <a:buFont typeface="Arial" panose="020B0604020202020204" pitchFamily="34" charset="0"/>
              <a:buChar char="•"/>
            </a:pPr>
            <a:r>
              <a:rPr lang="en-AU" sz="900" dirty="0" smtClean="0"/>
              <a:t>discussion groups</a:t>
            </a:r>
          </a:p>
          <a:p>
            <a:pPr marL="285750" indent="-285750">
              <a:buFont typeface="Arial" panose="020B0604020202020204" pitchFamily="34" charset="0"/>
              <a:buChar char="•"/>
            </a:pPr>
            <a:r>
              <a:rPr lang="en-AU" sz="900" dirty="0" smtClean="0"/>
              <a:t>multimedia or website-based programs</a:t>
            </a:r>
          </a:p>
          <a:p>
            <a:pPr marL="285750" indent="-285750">
              <a:buFont typeface="Arial" panose="020B0604020202020204" pitchFamily="34" charset="0"/>
              <a:buChar char="•"/>
            </a:pPr>
            <a:r>
              <a:rPr lang="en-AU" sz="900" dirty="0" smtClean="0"/>
              <a:t>research and preparation for the publication of an article in a peer-reviewed journal</a:t>
            </a:r>
          </a:p>
          <a:p>
            <a:pPr marL="285750" indent="-285750">
              <a:buFont typeface="Arial" panose="020B0604020202020204" pitchFamily="34" charset="0"/>
              <a:buChar char="•"/>
            </a:pPr>
            <a:r>
              <a:rPr lang="en-AU" sz="900" dirty="0" smtClean="0"/>
              <a:t>review of professional journals and reference texts</a:t>
            </a:r>
            <a:endParaRPr lang="en-AU" sz="900" dirty="0"/>
          </a:p>
        </p:txBody>
      </p:sp>
      <p:sp>
        <p:nvSpPr>
          <p:cNvPr id="4" name="Slide Number Placeholder 3"/>
          <p:cNvSpPr>
            <a:spLocks noGrp="1"/>
          </p:cNvSpPr>
          <p:nvPr>
            <p:ph type="sldNum" sz="quarter" idx="10"/>
          </p:nvPr>
        </p:nvSpPr>
        <p:spPr/>
        <p:txBody>
          <a:bodyPr/>
          <a:lstStyle/>
          <a:p>
            <a:fld id="{BD869698-530C-4466-997B-26CEEEC95481}" type="slidenum">
              <a:rPr lang="en-AU" smtClean="0"/>
              <a:t>33</a:t>
            </a:fld>
            <a:endParaRPr lang="en-AU"/>
          </a:p>
        </p:txBody>
      </p:sp>
    </p:spTree>
    <p:extLst>
      <p:ext uri="{BB962C8B-B14F-4D97-AF65-F5344CB8AC3E}">
        <p14:creationId xmlns:p14="http://schemas.microsoft.com/office/powerpoint/2010/main" val="28520573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Step 4</a:t>
            </a:r>
            <a:r>
              <a:rPr lang="en-AU" sz="1200" b="1" kern="1200" baseline="0" dirty="0" smtClean="0">
                <a:solidFill>
                  <a:schemeClr val="tx1"/>
                </a:solidFill>
                <a:effectLst/>
                <a:latin typeface="+mn-lt"/>
                <a:ea typeface="+mn-ea"/>
                <a:cs typeface="+mn-cs"/>
              </a:rPr>
              <a:t> involves r</a:t>
            </a:r>
            <a:r>
              <a:rPr lang="en-AU" sz="1200" b="1" kern="1200" dirty="0" smtClean="0">
                <a:solidFill>
                  <a:schemeClr val="tx1"/>
                </a:solidFill>
                <a:effectLst/>
                <a:latin typeface="+mn-lt"/>
                <a:ea typeface="+mn-ea"/>
                <a:cs typeface="+mn-cs"/>
              </a:rPr>
              <a:t>eflecting on progress towards or achievement of your goal.</a:t>
            </a:r>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i="0" kern="1200" dirty="0" smtClean="0">
                <a:solidFill>
                  <a:schemeClr val="tx1"/>
                </a:solidFill>
                <a:effectLst/>
                <a:latin typeface="+mn-lt"/>
                <a:ea typeface="+mn-ea"/>
                <a:cs typeface="+mn-cs"/>
              </a:rPr>
              <a:t>After you complete each activity, reflect on how it has helped achieve this goal and impacted on your practice. </a:t>
            </a:r>
          </a:p>
          <a:p>
            <a:pPr marL="171450" lvl="0" indent="-171450">
              <a:buFont typeface="Arial" panose="020B0604020202020204" pitchFamily="34" charset="0"/>
              <a:buChar char="•"/>
            </a:pPr>
            <a:r>
              <a:rPr lang="en-AU" sz="1200" i="0" kern="1200" dirty="0" smtClean="0">
                <a:solidFill>
                  <a:schemeClr val="tx1"/>
                </a:solidFill>
                <a:effectLst/>
                <a:latin typeface="+mn-lt"/>
                <a:ea typeface="+mn-ea"/>
                <a:cs typeface="+mn-cs"/>
              </a:rPr>
              <a:t>Confirm which competency standards have been met with this activity.</a:t>
            </a:r>
          </a:p>
          <a:p>
            <a:pPr marL="171450" lvl="0" indent="-171450">
              <a:buFont typeface="Arial" panose="020B0604020202020204" pitchFamily="34" charset="0"/>
              <a:buChar char="•"/>
            </a:pPr>
            <a:r>
              <a:rPr lang="en-AU" sz="1200" i="0" kern="1200" dirty="0" smtClean="0">
                <a:solidFill>
                  <a:schemeClr val="tx1"/>
                </a:solidFill>
                <a:effectLst/>
                <a:latin typeface="+mn-lt"/>
                <a:ea typeface="+mn-ea"/>
                <a:cs typeface="+mn-cs"/>
              </a:rPr>
              <a:t>Document the CPD Credits that you have achieved with this activity.</a:t>
            </a:r>
          </a:p>
          <a:p>
            <a:pPr marL="0" lvl="0" indent="0">
              <a:buFont typeface="Arial" panose="020B0604020202020204" pitchFamily="34" charset="0"/>
              <a:buNone/>
            </a:pPr>
            <a:endParaRPr lang="en-AU" sz="1200" i="0" kern="1200" dirty="0" smtClean="0">
              <a:solidFill>
                <a:schemeClr val="tx1"/>
              </a:solidFill>
              <a:effectLst/>
              <a:latin typeface="+mn-lt"/>
              <a:ea typeface="+mn-ea"/>
              <a:cs typeface="+mn-cs"/>
            </a:endParaRPr>
          </a:p>
          <a:p>
            <a:pPr marL="0" lvl="0" indent="0">
              <a:buFont typeface="Arial" panose="020B0604020202020204" pitchFamily="34" charset="0"/>
              <a:buNone/>
            </a:pPr>
            <a:r>
              <a:rPr lang="en-AU" sz="1200" i="0" kern="1200" dirty="0" smtClean="0">
                <a:solidFill>
                  <a:schemeClr val="tx1"/>
                </a:solidFill>
                <a:effectLst/>
                <a:latin typeface="+mn-lt"/>
                <a:ea typeface="+mn-ea"/>
                <a:cs typeface="+mn-cs"/>
              </a:rPr>
              <a:t>You may not need to complete all identified activities to reach your goal, if one activity sufficiently meets your needs. Alternatively, you may need to identify new activities to take to reach your goal if those you have completed have not sufficiently met all your needs.</a:t>
            </a:r>
          </a:p>
          <a:p>
            <a:pPr marL="0" indent="0">
              <a:buFont typeface="Arial" panose="020B0604020202020204" pitchFamily="34" charset="0"/>
              <a:buNone/>
            </a:pPr>
            <a:endParaRPr lang="en-AU" sz="120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b="0" dirty="0" smtClean="0"/>
              <a:t>For the four pharmacists introduced earlier, </a:t>
            </a:r>
            <a:r>
              <a:rPr lang="en-AU" dirty="0" smtClean="0"/>
              <a:t>Mary, Aron,</a:t>
            </a:r>
            <a:r>
              <a:rPr lang="en-AU" baseline="0" dirty="0" smtClean="0"/>
              <a:t> </a:t>
            </a:r>
            <a:r>
              <a:rPr lang="en-AU" dirty="0" smtClean="0"/>
              <a:t>Sierra and Lee, </a:t>
            </a:r>
            <a:r>
              <a:rPr lang="en-AU" b="0" dirty="0" smtClean="0"/>
              <a:t>you </a:t>
            </a:r>
            <a:r>
              <a:rPr lang="en-AU" dirty="0" smtClean="0"/>
              <a:t>can download completed learning</a:t>
            </a:r>
            <a:r>
              <a:rPr lang="en-AU" baseline="0" dirty="0" smtClean="0"/>
              <a:t> plans</a:t>
            </a:r>
            <a:r>
              <a:rPr lang="en-AU" dirty="0" smtClean="0"/>
              <a:t>. Remember these are just </a:t>
            </a:r>
            <a:r>
              <a:rPr lang="en-AU" baseline="0" dirty="0" smtClean="0"/>
              <a:t>examples of how pharmacists with different scopes of practice might complete the learning plan, and should not be used to limit how you use it yourself.</a:t>
            </a: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We will have a more detailed look at Mary’s here. She is the community pharmacist who plans to</a:t>
            </a:r>
            <a:r>
              <a:rPr lang="en-AU" baseline="0" dirty="0" smtClean="0"/>
              <a:t> introduce </a:t>
            </a:r>
            <a:r>
              <a:rPr lang="en-AU" dirty="0" smtClean="0"/>
              <a:t>a vaccination service.</a:t>
            </a:r>
          </a:p>
        </p:txBody>
      </p:sp>
      <p:sp>
        <p:nvSpPr>
          <p:cNvPr id="4" name="Slide Number Placeholder 3"/>
          <p:cNvSpPr>
            <a:spLocks noGrp="1"/>
          </p:cNvSpPr>
          <p:nvPr>
            <p:ph type="sldNum" sz="quarter" idx="10"/>
          </p:nvPr>
        </p:nvSpPr>
        <p:spPr/>
        <p:txBody>
          <a:bodyPr/>
          <a:lstStyle/>
          <a:p>
            <a:fld id="{BD869698-530C-4466-997B-26CEEEC95481}" type="slidenum">
              <a:rPr lang="en-AU" smtClean="0"/>
              <a:t>34</a:t>
            </a:fld>
            <a:endParaRPr lang="en-AU"/>
          </a:p>
        </p:txBody>
      </p:sp>
    </p:spTree>
    <p:extLst>
      <p:ext uri="{BB962C8B-B14F-4D97-AF65-F5344CB8AC3E}">
        <p14:creationId xmlns:p14="http://schemas.microsoft.com/office/powerpoint/2010/main" val="2852057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Your documentation for each goal will look like this.</a:t>
            </a:r>
          </a:p>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mn-lt"/>
                <a:ea typeface="Calibri"/>
                <a:cs typeface="Times New Roman"/>
              </a:rPr>
              <a:t>Your goal will come from your self-assessment. </a:t>
            </a:r>
            <a:r>
              <a:rPr kumimoji="0" lang="en-AU" sz="1200" i="0" u="none" strike="noStrike" kern="0" cap="none" spc="0" normalizeH="0" baseline="0" noProof="0" dirty="0" smtClean="0">
                <a:ln>
                  <a:noFill/>
                </a:ln>
                <a:solidFill>
                  <a:srgbClr val="000000"/>
                </a:solidFill>
                <a:effectLst/>
                <a:uLnTx/>
                <a:uFillTx/>
                <a:latin typeface="+mn-lt"/>
                <a:ea typeface="Calibri"/>
                <a:cs typeface="Times New Roman"/>
              </a:rPr>
              <a:t>One goal will often cover competency standards from a number of Domains.</a:t>
            </a:r>
          </a:p>
          <a:p>
            <a:pPr marL="0" marR="0" lvl="0" indent="0" algn="l" defTabSz="914400" rtl="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mn-lt"/>
                <a:ea typeface="Calibri"/>
                <a:cs typeface="Times New Roman"/>
              </a:rPr>
              <a:t>Many activities can contribute to you reaching your goal. After completing an activity, reflect on how it has impacted on your practice and whether it has helped achieve your goal.</a:t>
            </a:r>
            <a:endParaRPr kumimoji="0" lang="en-AU" sz="1200" i="0" u="none" strike="noStrike" kern="0" cap="none" spc="0" normalizeH="0" baseline="0" noProof="0" dirty="0" smtClean="0">
              <a:ln>
                <a:noFill/>
              </a:ln>
              <a:solidFill>
                <a:sysClr val="window" lastClr="FFFFFF"/>
              </a:solidFill>
              <a:effectLst/>
              <a:uLnTx/>
              <a:uFillTx/>
              <a:latin typeface="+mn-lt"/>
              <a:ea typeface="Calibri"/>
              <a:cs typeface="Times New Roman"/>
            </a:endParaRPr>
          </a:p>
          <a:p>
            <a:pPr marL="0" marR="0" lvl="0" indent="0" defTabSz="914400" eaLnBrk="1" fontAlgn="auto" latinLnBrk="0" hangingPunct="1">
              <a:lnSpc>
                <a:spcPct val="115000"/>
              </a:lnSpc>
              <a:spcBef>
                <a:spcPts val="0"/>
              </a:spcBef>
              <a:spcAft>
                <a:spcPts val="1000"/>
              </a:spcAft>
              <a:buClrTx/>
              <a:buSzTx/>
              <a:buFontTx/>
              <a:buNone/>
              <a:tabLst/>
              <a:defRPr/>
            </a:pPr>
            <a:endParaRPr kumimoji="0" lang="en-AU" sz="1200" i="0" u="none" strike="noStrike" kern="0" cap="none" spc="0" normalizeH="0" baseline="0" noProof="0" dirty="0" smtClean="0">
              <a:ln>
                <a:noFill/>
              </a:ln>
              <a:solidFill>
                <a:sysClr val="window" lastClr="FFFFFF"/>
              </a:solidFill>
              <a:effectLst/>
              <a:uLnTx/>
              <a:uFillTx/>
              <a:latin typeface="+mn-lt"/>
              <a:ea typeface="Calibri"/>
              <a:cs typeface="Times New Roman"/>
            </a:endParaRPr>
          </a:p>
          <a:p>
            <a:endParaRPr lang="en-AU"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35</a:t>
            </a:fld>
            <a:endParaRPr lang="en-AU"/>
          </a:p>
        </p:txBody>
      </p:sp>
    </p:spTree>
    <p:extLst>
      <p:ext uri="{BB962C8B-B14F-4D97-AF65-F5344CB8AC3E}">
        <p14:creationId xmlns:p14="http://schemas.microsoft.com/office/powerpoint/2010/main" val="10280323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Remember</a:t>
            </a:r>
            <a:r>
              <a:rPr lang="en-AU" baseline="0" dirty="0" smtClean="0"/>
              <a:t> Mary’s goals</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36</a:t>
            </a:fld>
            <a:endParaRPr lang="en-AU"/>
          </a:p>
        </p:txBody>
      </p:sp>
    </p:spTree>
    <p:extLst>
      <p:ext uri="{BB962C8B-B14F-4D97-AF65-F5344CB8AC3E}">
        <p14:creationId xmlns:p14="http://schemas.microsoft.com/office/powerpoint/2010/main" val="10280323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order to stay abreast of therapeutic</a:t>
            </a:r>
            <a:r>
              <a:rPr lang="en-AU" baseline="0" dirty="0" smtClean="0"/>
              <a:t> evidence, best practice and changes in regulations, she has identified </a:t>
            </a:r>
            <a:r>
              <a:rPr lang="en-AU" dirty="0" smtClean="0"/>
              <a:t>some regular activities to help her do this.</a:t>
            </a:r>
            <a:endParaRPr lang="en-AU" baseline="0" dirty="0" smtClean="0"/>
          </a:p>
          <a:p>
            <a:endParaRPr lang="en-AU" baseline="0" dirty="0" smtClean="0"/>
          </a:p>
          <a:p>
            <a:r>
              <a:rPr lang="en-AU" baseline="0" dirty="0" smtClean="0"/>
              <a:t>It is important (and a requirement of the CPD registration standard) that you reflect on each activity. You may reflect that the activity has positively impacted on your practice. Or you may reflect that it hasn’t, and therefore need to identify and pursue other activities. You may also identify other learning needs when you reflect on the activity.</a:t>
            </a:r>
          </a:p>
        </p:txBody>
      </p:sp>
      <p:sp>
        <p:nvSpPr>
          <p:cNvPr id="4" name="Slide Number Placeholder 3"/>
          <p:cNvSpPr>
            <a:spLocks noGrp="1"/>
          </p:cNvSpPr>
          <p:nvPr>
            <p:ph type="sldNum" sz="quarter" idx="10"/>
          </p:nvPr>
        </p:nvSpPr>
        <p:spPr/>
        <p:txBody>
          <a:bodyPr/>
          <a:lstStyle/>
          <a:p>
            <a:fld id="{BD869698-530C-4466-997B-26CEEEC95481}" type="slidenum">
              <a:rPr lang="en-AU" smtClean="0"/>
              <a:t>37</a:t>
            </a:fld>
            <a:endParaRPr lang="en-AU"/>
          </a:p>
        </p:txBody>
      </p:sp>
    </p:spTree>
    <p:extLst>
      <p:ext uri="{BB962C8B-B14F-4D97-AF65-F5344CB8AC3E}">
        <p14:creationId xmlns:p14="http://schemas.microsoft.com/office/powerpoint/2010/main" val="10280323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To achieve her</a:t>
            </a:r>
            <a:r>
              <a:rPr lang="en-AU" baseline="0" dirty="0" smtClean="0"/>
              <a:t> goal of becoming authorised to administer vaccines, Mary has identified 3 activities she needs to do:</a:t>
            </a:r>
          </a:p>
          <a:p>
            <a:pPr marL="171450" indent="-171450">
              <a:buFont typeface="Arial" panose="020B0604020202020204" pitchFamily="34" charset="0"/>
              <a:buChar char="•"/>
            </a:pPr>
            <a:r>
              <a:rPr lang="en-AU" baseline="0" dirty="0" smtClean="0"/>
              <a:t>To complete a state-approved vaccination training program</a:t>
            </a:r>
          </a:p>
          <a:p>
            <a:pPr marL="171450" indent="-171450">
              <a:buFont typeface="Arial" panose="020B0604020202020204" pitchFamily="34" charset="0"/>
              <a:buChar char="•"/>
            </a:pPr>
            <a:r>
              <a:rPr lang="en-AU" baseline="0" dirty="0" smtClean="0"/>
              <a:t>To complete a CPR Refresher course</a:t>
            </a:r>
          </a:p>
          <a:p>
            <a:pPr marL="171450" indent="-171450">
              <a:buFont typeface="Arial" panose="020B0604020202020204" pitchFamily="34" charset="0"/>
              <a:buChar char="•"/>
            </a:pPr>
            <a:r>
              <a:rPr lang="en-AU" baseline="0" dirty="0" smtClean="0"/>
              <a:t>To complete the ASCIA anaphylaxis e-training for pharmacists</a:t>
            </a:r>
          </a:p>
          <a:p>
            <a:endParaRPr lang="en-AU" baseline="0" dirty="0" smtClean="0"/>
          </a:p>
          <a:p>
            <a:r>
              <a:rPr lang="en-AU" baseline="0" dirty="0" smtClean="0"/>
              <a:t>She has reflected on their value, not just as a mandatory requirement to become authorised, but also how they will impact her practice.</a:t>
            </a:r>
          </a:p>
          <a:p>
            <a:endParaRPr lang="en-AU" baseline="0"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38</a:t>
            </a:fld>
            <a:endParaRPr lang="en-AU"/>
          </a:p>
        </p:txBody>
      </p:sp>
    </p:spTree>
    <p:extLst>
      <p:ext uri="{BB962C8B-B14F-4D97-AF65-F5344CB8AC3E}">
        <p14:creationId xmlns:p14="http://schemas.microsoft.com/office/powerpoint/2010/main" val="10280323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Mary also</a:t>
            </a:r>
            <a:r>
              <a:rPr lang="en-AU" baseline="0" dirty="0" smtClean="0"/>
              <a:t> has a goal related to introducing the vaccination service – a goal that goes beyond just becoming authorised to administer vaccines.</a:t>
            </a:r>
          </a:p>
          <a:p>
            <a:endParaRPr lang="en-AU" baseline="0" dirty="0" smtClean="0"/>
          </a:p>
          <a:p>
            <a:r>
              <a:rPr lang="en-AU" baseline="0" dirty="0" smtClean="0"/>
              <a:t>Her activities focus on becoming familiar with government and professional guidelines and resources that support the implementation of such a service. Her reflection on these activities include how she will use the resources she has found.</a:t>
            </a:r>
          </a:p>
          <a:p>
            <a:endParaRPr lang="en-AU" baseline="0" dirty="0" smtClean="0"/>
          </a:p>
          <a:p>
            <a:r>
              <a:rPr lang="en-AU" baseline="0" dirty="0" smtClean="0"/>
              <a:t>Beyond the service-specific aspects of this goal, she also identifies that leadership training would be valuable.</a:t>
            </a:r>
          </a:p>
          <a:p>
            <a:endParaRPr lang="en-AU" baseline="0" dirty="0" smtClean="0"/>
          </a:p>
        </p:txBody>
      </p:sp>
      <p:sp>
        <p:nvSpPr>
          <p:cNvPr id="4" name="Slide Number Placeholder 3"/>
          <p:cNvSpPr>
            <a:spLocks noGrp="1"/>
          </p:cNvSpPr>
          <p:nvPr>
            <p:ph type="sldNum" sz="quarter" idx="10"/>
          </p:nvPr>
        </p:nvSpPr>
        <p:spPr/>
        <p:txBody>
          <a:bodyPr/>
          <a:lstStyle/>
          <a:p>
            <a:fld id="{BD869698-530C-4466-997B-26CEEEC95481}" type="slidenum">
              <a:rPr lang="en-AU" smtClean="0"/>
              <a:t>39</a:t>
            </a:fld>
            <a:endParaRPr lang="en-AU"/>
          </a:p>
        </p:txBody>
      </p:sp>
    </p:spTree>
    <p:extLst>
      <p:ext uri="{BB962C8B-B14F-4D97-AF65-F5344CB8AC3E}">
        <p14:creationId xmlns:p14="http://schemas.microsoft.com/office/powerpoint/2010/main" val="1028032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If you wish to start using these tools yourself,</a:t>
            </a:r>
            <a:r>
              <a:rPr lang="en-AU" baseline="0" dirty="0" smtClean="0"/>
              <a:t> have accessible:</a:t>
            </a:r>
          </a:p>
          <a:p>
            <a:pPr marL="171450" indent="-171450">
              <a:buFont typeface="Arial" panose="020B0604020202020204" pitchFamily="34" charset="0"/>
              <a:buChar char="•"/>
            </a:pPr>
            <a:r>
              <a:rPr lang="en-AU" baseline="0" dirty="0" smtClean="0"/>
              <a:t>A copy of the </a:t>
            </a:r>
            <a:r>
              <a:rPr lang="en-AU" i="1" baseline="0" dirty="0" smtClean="0"/>
              <a:t>2016 National Competency Standards Framework for Pharmacists in Australia</a:t>
            </a:r>
            <a:r>
              <a:rPr lang="en-AU" baseline="0" dirty="0" smtClean="0"/>
              <a:t>;</a:t>
            </a:r>
          </a:p>
          <a:p>
            <a:pPr marL="171450" indent="-171450">
              <a:buFont typeface="Arial" panose="020B0604020202020204" pitchFamily="34" charset="0"/>
              <a:buChar char="•"/>
            </a:pPr>
            <a:r>
              <a:rPr lang="en-AU" baseline="0" dirty="0" smtClean="0"/>
              <a:t>The Self-assessment tool; and</a:t>
            </a:r>
          </a:p>
          <a:p>
            <a:pPr marL="171450" indent="-171450">
              <a:buFont typeface="Arial" panose="020B0604020202020204" pitchFamily="34" charset="0"/>
              <a:buChar char="•"/>
            </a:pPr>
            <a:r>
              <a:rPr lang="en-AU" baseline="0" dirty="0" smtClean="0"/>
              <a:t>The Learning plan tool.</a:t>
            </a:r>
          </a:p>
          <a:p>
            <a:pPr marL="0" indent="0">
              <a:buFont typeface="Arial" panose="020B0604020202020204" pitchFamily="34" charset="0"/>
              <a:buNone/>
            </a:pPr>
            <a:endParaRPr lang="en-AU" baseline="0" dirty="0" smtClean="0"/>
          </a:p>
          <a:p>
            <a:pPr marL="0" indent="0">
              <a:buFont typeface="Arial" panose="020B0604020202020204" pitchFamily="34" charset="0"/>
              <a:buNone/>
            </a:pPr>
            <a:r>
              <a:rPr lang="en-AU" baseline="0" dirty="0" smtClean="0"/>
              <a:t>For the pharmacists in the case studies we looked at through this presentation, there are completed self-assessment and learning plan tools available for you to review as well.</a:t>
            </a:r>
          </a:p>
          <a:p>
            <a:pPr marL="0" indent="0">
              <a:buFont typeface="Arial" panose="020B0604020202020204" pitchFamily="34" charset="0"/>
              <a:buNone/>
            </a:pPr>
            <a:endParaRPr lang="en-AU" baseline="0" dirty="0" smtClean="0"/>
          </a:p>
          <a:p>
            <a:pPr marL="0" indent="0">
              <a:buFont typeface="Arial" panose="020B0604020202020204" pitchFamily="34" charset="0"/>
              <a:buNone/>
            </a:pPr>
            <a:r>
              <a:rPr lang="en-AU" baseline="0" dirty="0" smtClean="0"/>
              <a:t>You can also review the more detailed presentations on using the Self-assessment tool and the Learning plan tool, and get further support from a professional association.</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40</a:t>
            </a:fld>
            <a:endParaRPr lang="en-AU"/>
          </a:p>
        </p:txBody>
      </p:sp>
    </p:spTree>
    <p:extLst>
      <p:ext uri="{BB962C8B-B14F-4D97-AF65-F5344CB8AC3E}">
        <p14:creationId xmlns:p14="http://schemas.microsoft.com/office/powerpoint/2010/main" val="706451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Remember ‘Learning experiences are like journeys. The journey starts where the learning is now, and ends when the learner is successful. The end of the journey isn’t knowing more, it’s doing more.’</a:t>
            </a:r>
          </a:p>
          <a:p>
            <a:endParaRPr lang="en-AU" dirty="0" smtClean="0"/>
          </a:p>
          <a:p>
            <a:r>
              <a:rPr lang="en-AU" dirty="0" smtClean="0"/>
              <a:t>The</a:t>
            </a:r>
            <a:r>
              <a:rPr lang="en-AU" baseline="0" dirty="0" smtClean="0"/>
              <a:t> CPD Registration Standard requires that you go through this process of self-assessment and developing a learning plan on an annual basis. However, you can also do more often as you think necessary. And if your scope of practice changes between these times, you may also find it worthwhile going through this process again.</a:t>
            </a: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41</a:t>
            </a:fld>
            <a:endParaRPr lang="en-AU"/>
          </a:p>
        </p:txBody>
      </p:sp>
    </p:spTree>
    <p:extLst>
      <p:ext uri="{BB962C8B-B14F-4D97-AF65-F5344CB8AC3E}">
        <p14:creationId xmlns:p14="http://schemas.microsoft.com/office/powerpoint/2010/main" val="21062588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Community</a:t>
            </a:r>
            <a:r>
              <a:rPr lang="en-AU" sz="1200" kern="1200" baseline="0" dirty="0" smtClean="0">
                <a:solidFill>
                  <a:schemeClr val="tx1"/>
                </a:solidFill>
                <a:effectLst/>
                <a:latin typeface="+mn-lt"/>
                <a:ea typeface="+mn-ea"/>
                <a:cs typeface="+mn-cs"/>
              </a:rPr>
              <a:t> expectations are that you, and a</a:t>
            </a:r>
            <a:r>
              <a:rPr lang="en-AU" sz="1200" kern="1200" dirty="0" smtClean="0">
                <a:solidFill>
                  <a:schemeClr val="tx1"/>
                </a:solidFill>
                <a:effectLst/>
                <a:latin typeface="+mn-lt"/>
                <a:ea typeface="+mn-ea"/>
                <a:cs typeface="+mn-cs"/>
              </a:rPr>
              <a:t>ll health practitioners, practise safely and effectively, with the care of patients or clients your first concern. The community expects that you:</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recognise and work within the limits of your competence and scope of practice;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keep your skills and knowledge up-to-date;</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reflect regularly on whether you</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are practising effectively; </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refine and develop your judgement as you gain experience; and</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when moving into a new area of practice,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ensure you have achieved competency in that area.</a:t>
            </a:r>
          </a:p>
          <a:p>
            <a:pPr marL="171450" indent="-171450">
              <a:buFont typeface="Arial" panose="020B0604020202020204" pitchFamily="34" charset="0"/>
              <a:buChar char="•"/>
            </a:pPr>
            <a:endParaRPr lang="en-AU" sz="1200" kern="1200" baseline="30000" dirty="0" smtClean="0">
              <a:solidFill>
                <a:schemeClr val="tx1"/>
              </a:solidFill>
              <a:effectLst/>
              <a:latin typeface="+mn-lt"/>
              <a:ea typeface="+mn-ea"/>
              <a:cs typeface="+mn-cs"/>
            </a:endParaRPr>
          </a:p>
          <a:p>
            <a:pPr marL="0" indent="0">
              <a:buFont typeface="Arial" panose="020B0604020202020204" pitchFamily="34" charset="0"/>
              <a:buNone/>
            </a:pPr>
            <a:r>
              <a:rPr lang="en-AU" sz="1200" kern="1200" baseline="0" dirty="0" smtClean="0">
                <a:solidFill>
                  <a:schemeClr val="tx1"/>
                </a:solidFill>
                <a:effectLst/>
                <a:latin typeface="+mn-lt"/>
                <a:ea typeface="+mn-ea"/>
                <a:cs typeface="+mn-cs"/>
              </a:rPr>
              <a:t>These tools are to help you in meeting this responsibility.</a:t>
            </a:r>
          </a:p>
          <a:p>
            <a:pPr marL="171450" indent="-171450">
              <a:buFont typeface="Arial" panose="020B0604020202020204" pitchFamily="34" charset="0"/>
              <a:buChar char="•"/>
            </a:pPr>
            <a:endParaRPr lang="en-AU" sz="1200" kern="1200" baseline="300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kern="1200" dirty="0" smtClean="0">
                <a:solidFill>
                  <a:schemeClr val="tx1"/>
                </a:solidFill>
                <a:effectLst/>
                <a:latin typeface="+mn-lt"/>
                <a:ea typeface="+mn-ea"/>
                <a:cs typeface="+mn-cs"/>
              </a:rPr>
              <a:t>Reference: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Code of conduct for registered health practitioners. Pharmacy Board of Australia; 2010.</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BD869698-530C-4466-997B-26CEEEC95481}" type="slidenum">
              <a:rPr lang="en-AU" smtClean="0"/>
              <a:t>42</a:t>
            </a:fld>
            <a:endParaRPr lang="en-AU"/>
          </a:p>
        </p:txBody>
      </p:sp>
    </p:spTree>
    <p:extLst>
      <p:ext uri="{BB962C8B-B14F-4D97-AF65-F5344CB8AC3E}">
        <p14:creationId xmlns:p14="http://schemas.microsoft.com/office/powerpoint/2010/main" val="3220191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C1EDA2CF-17F5-4810-A1CF-C1A121CB0C78}" type="datetimeFigureOut">
              <a:rPr lang="en-AU" smtClean="0"/>
              <a:t>15/03/2018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785504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1EDA2CF-17F5-4810-A1CF-C1A121CB0C78}" type="datetimeFigureOut">
              <a:rPr lang="en-AU" smtClean="0"/>
              <a:t>15/03/2018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3825658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EDA2CF-17F5-4810-A1CF-C1A121CB0C78}" type="datetimeFigureOut">
              <a:rPr lang="en-AU" smtClean="0"/>
              <a:t>15/03/2018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2941664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C1EDA2CF-17F5-4810-A1CF-C1A121CB0C78}" type="datetimeFigureOut">
              <a:rPr lang="en-AU" smtClean="0"/>
              <a:t>15/03/2018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1601592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C1EDA2CF-17F5-4810-A1CF-C1A121CB0C78}" type="datetimeFigureOut">
              <a:rPr lang="en-AU" smtClean="0"/>
              <a:t>15/03/2018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408549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C1EDA2CF-17F5-4810-A1CF-C1A121CB0C78}" type="datetimeFigureOut">
              <a:rPr lang="en-AU" smtClean="0"/>
              <a:t>15/03/2018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469766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EDA2CF-17F5-4810-A1CF-C1A121CB0C78}" type="datetimeFigureOut">
              <a:rPr lang="en-AU" smtClean="0"/>
              <a:t>15/03/2018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3407278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EDA2CF-17F5-4810-A1CF-C1A121CB0C78}" type="datetimeFigureOut">
              <a:rPr lang="en-AU" smtClean="0"/>
              <a:t>15/03/2018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1820007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EDA2CF-17F5-4810-A1CF-C1A121CB0C78}" type="datetimeFigureOut">
              <a:rPr lang="en-AU" smtClean="0"/>
              <a:t>15/03/2018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3509929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1EDA2CF-17F5-4810-A1CF-C1A121CB0C78}" type="datetimeFigureOut">
              <a:rPr lang="en-AU" smtClean="0"/>
              <a:t>15/03/2018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1685015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1EDA2CF-17F5-4810-A1CF-C1A121CB0C78}" type="datetimeFigureOut">
              <a:rPr lang="en-AU" smtClean="0"/>
              <a:t>15/03/2018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5AFE364-D055-434D-89E8-8C34DCBB77DE}" type="slidenum">
              <a:rPr lang="en-AU" smtClean="0"/>
              <a:t>‹#›</a:t>
            </a:fld>
            <a:endParaRPr lang="en-AU"/>
          </a:p>
        </p:txBody>
      </p:sp>
    </p:spTree>
    <p:extLst>
      <p:ext uri="{BB962C8B-B14F-4D97-AF65-F5344CB8AC3E}">
        <p14:creationId xmlns:p14="http://schemas.microsoft.com/office/powerpoint/2010/main" val="3404641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A2CF-17F5-4810-A1CF-C1A121CB0C78}" type="datetimeFigureOut">
              <a:rPr lang="en-AU" smtClean="0"/>
              <a:t>15/03/2018</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AFE364-D055-434D-89E8-8C34DCBB77DE}" type="slidenum">
              <a:rPr lang="en-AU" smtClean="0"/>
              <a:t>‹#›</a:t>
            </a:fld>
            <a:endParaRPr lang="en-AU"/>
          </a:p>
        </p:txBody>
      </p:sp>
    </p:spTree>
    <p:extLst>
      <p:ext uri="{BB962C8B-B14F-4D97-AF65-F5344CB8AC3E}">
        <p14:creationId xmlns:p14="http://schemas.microsoft.com/office/powerpoint/2010/main" val="2459981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2.wmf"/><Relationship Id="rId11" Type="http://schemas.openxmlformats.org/officeDocument/2006/relationships/image" Target="../media/image10.jpeg"/><Relationship Id="rId5" Type="http://schemas.openxmlformats.org/officeDocument/2006/relationships/image" Target="../media/image21.wmf"/><Relationship Id="rId10" Type="http://schemas.openxmlformats.org/officeDocument/2006/relationships/image" Target="../media/image9.jpeg"/><Relationship Id="rId4" Type="http://schemas.openxmlformats.org/officeDocument/2006/relationships/image" Target="../media/image20.wmf"/><Relationship Id="rId9" Type="http://schemas.openxmlformats.org/officeDocument/2006/relationships/image" Target="../media/image8.jpeg"/></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2.wmf"/><Relationship Id="rId11" Type="http://schemas.openxmlformats.org/officeDocument/2006/relationships/image" Target="../media/image10.jpeg"/><Relationship Id="rId5" Type="http://schemas.openxmlformats.org/officeDocument/2006/relationships/image" Target="../media/image21.wmf"/><Relationship Id="rId10" Type="http://schemas.openxmlformats.org/officeDocument/2006/relationships/image" Target="../media/image9.jpeg"/><Relationship Id="rId4" Type="http://schemas.openxmlformats.org/officeDocument/2006/relationships/image" Target="../media/image20.wmf"/><Relationship Id="rId9"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7.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7.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731" y="0"/>
            <a:ext cx="9160731" cy="6858000"/>
          </a:xfrm>
          <a:prstGeom prst="rect">
            <a:avLst/>
          </a:prstGeom>
        </p:spPr>
      </p:pic>
      <p:sp>
        <p:nvSpPr>
          <p:cNvPr id="2" name="Title 1"/>
          <p:cNvSpPr>
            <a:spLocks noGrp="1"/>
          </p:cNvSpPr>
          <p:nvPr>
            <p:ph type="ctrTitle"/>
          </p:nvPr>
        </p:nvSpPr>
        <p:spPr>
          <a:xfrm>
            <a:off x="3635896" y="2900536"/>
            <a:ext cx="4964088" cy="1470025"/>
          </a:xfrm>
        </p:spPr>
        <p:txBody>
          <a:bodyPr>
            <a:normAutofit fontScale="90000"/>
          </a:bodyPr>
          <a:lstStyle/>
          <a:p>
            <a:pPr algn="l"/>
            <a:r>
              <a:rPr lang="en-AU" sz="3600" b="1" dirty="0">
                <a:latin typeface="Helvetica Neue Medium"/>
                <a:cs typeface="Helvetica Neue Medium"/>
              </a:rPr>
              <a:t>Using the </a:t>
            </a:r>
            <a:r>
              <a:rPr lang="en-AU" sz="3600" b="1" dirty="0" smtClean="0">
                <a:latin typeface="Helvetica Neue Medium"/>
                <a:cs typeface="Helvetica Neue Medium"/>
              </a:rPr>
              <a:t>2016 National </a:t>
            </a:r>
            <a:r>
              <a:rPr lang="en-AU" sz="3600" b="1" dirty="0">
                <a:latin typeface="Helvetica Neue Medium"/>
                <a:cs typeface="Helvetica Neue Medium"/>
              </a:rPr>
              <a:t>Competency Standards Framework for Pharmacists in </a:t>
            </a:r>
            <a:r>
              <a:rPr lang="en-AU" sz="3600" b="1" dirty="0" smtClean="0">
                <a:latin typeface="Helvetica Neue Medium"/>
                <a:cs typeface="Helvetica Neue Medium"/>
              </a:rPr>
              <a:t>Australia</a:t>
            </a:r>
            <a:br>
              <a:rPr lang="en-AU" sz="3600" b="1" dirty="0" smtClean="0">
                <a:latin typeface="Helvetica Neue Medium"/>
                <a:cs typeface="Helvetica Neue Medium"/>
              </a:rPr>
            </a:br>
            <a:r>
              <a:rPr lang="en-AU" b="1" dirty="0"/>
              <a:t/>
            </a:r>
            <a:br>
              <a:rPr lang="en-AU" b="1" dirty="0"/>
            </a:br>
            <a:r>
              <a:rPr lang="en-AU" b="1" dirty="0" smtClean="0"/>
              <a:t/>
            </a:r>
            <a:br>
              <a:rPr lang="en-AU" b="1" dirty="0" smtClean="0"/>
            </a:br>
            <a:endParaRPr lang="en-AU" b="1" dirty="0"/>
          </a:p>
        </p:txBody>
      </p:sp>
      <p:sp>
        <p:nvSpPr>
          <p:cNvPr id="3" name="Subtitle 2"/>
          <p:cNvSpPr>
            <a:spLocks noGrp="1"/>
          </p:cNvSpPr>
          <p:nvPr>
            <p:ph type="subTitle" idx="1"/>
          </p:nvPr>
        </p:nvSpPr>
        <p:spPr>
          <a:xfrm>
            <a:off x="3635896" y="3933056"/>
            <a:ext cx="4824536" cy="1752600"/>
          </a:xfrm>
        </p:spPr>
        <p:txBody>
          <a:bodyPr>
            <a:normAutofit/>
          </a:bodyPr>
          <a:lstStyle/>
          <a:p>
            <a:pPr algn="l"/>
            <a:r>
              <a:rPr lang="en-AU" sz="2400" dirty="0">
                <a:latin typeface="Helvetica Neue"/>
                <a:cs typeface="Helvetica Neue"/>
              </a:rPr>
              <a:t>t</a:t>
            </a:r>
            <a:r>
              <a:rPr lang="en-AU" sz="2400" dirty="0" smtClean="0">
                <a:latin typeface="Helvetica Neue"/>
                <a:cs typeface="Helvetica Neue"/>
              </a:rPr>
              <a:t>o meet the Pharmacy Board</a:t>
            </a:r>
            <a:br>
              <a:rPr lang="en-AU" sz="2400" dirty="0" smtClean="0">
                <a:latin typeface="Helvetica Neue"/>
                <a:cs typeface="Helvetica Neue"/>
              </a:rPr>
            </a:br>
            <a:r>
              <a:rPr lang="en-AU" sz="2400" dirty="0" smtClean="0">
                <a:latin typeface="Helvetica Neue"/>
                <a:cs typeface="Helvetica Neue"/>
              </a:rPr>
              <a:t>of Australia’s CPD</a:t>
            </a:r>
            <a:br>
              <a:rPr lang="en-AU" sz="2400" dirty="0" smtClean="0">
                <a:latin typeface="Helvetica Neue"/>
                <a:cs typeface="Helvetica Neue"/>
              </a:rPr>
            </a:br>
            <a:r>
              <a:rPr lang="en-AU" sz="2400" dirty="0" smtClean="0">
                <a:latin typeface="Helvetica Neue"/>
                <a:cs typeface="Helvetica Neue"/>
              </a:rPr>
              <a:t>registration standard</a:t>
            </a:r>
            <a:endParaRPr lang="en-AU" sz="2400" dirty="0">
              <a:latin typeface="Helvetica Neue"/>
              <a:cs typeface="Helvetica Neue"/>
            </a:endParaRPr>
          </a:p>
        </p:txBody>
      </p:sp>
      <p:sp>
        <p:nvSpPr>
          <p:cNvPr id="9" name="Rectangle 8"/>
          <p:cNvSpPr/>
          <p:nvPr/>
        </p:nvSpPr>
        <p:spPr>
          <a:xfrm>
            <a:off x="179512" y="764704"/>
            <a:ext cx="3168352" cy="446449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outerShdw blurRad="50800" dist="190500" dir="2700000" algn="tl" rotWithShape="0">
                  <a:prstClr val="black">
                    <a:alpha val="40000"/>
                  </a:prstClr>
                </a:outerShdw>
              </a:effectLst>
            </a:endParaRPr>
          </a:p>
        </p:txBody>
      </p:sp>
      <p:pic>
        <p:nvPicPr>
          <p:cNvPr id="8" name="Picture 7" descr="5202 Competency standards cover_PRINT.pdf"/>
          <p:cNvPicPr>
            <a:picLocks noChangeAspect="1"/>
          </p:cNvPicPr>
          <p:nvPr/>
        </p:nvPicPr>
        <p:blipFill rotWithShape="1">
          <a:blip r:embed="rId4" cstate="print">
            <a:alphaModFix/>
            <a:extLst>
              <a:ext uri="{28A0092B-C50C-407E-A947-70E740481C1C}">
                <a14:useLocalDpi xmlns:a14="http://schemas.microsoft.com/office/drawing/2010/main"/>
              </a:ext>
            </a:extLst>
          </a:blip>
          <a:srcRect/>
          <a:stretch/>
        </p:blipFill>
        <p:spPr>
          <a:xfrm>
            <a:off x="201834" y="764704"/>
            <a:ext cx="3146030" cy="4464496"/>
          </a:xfrm>
          <a:prstGeom prst="rect">
            <a:avLst/>
          </a:prstGeom>
        </p:spPr>
      </p:pic>
    </p:spTree>
    <p:extLst>
      <p:ext uri="{BB962C8B-B14F-4D97-AF65-F5344CB8AC3E}">
        <p14:creationId xmlns:p14="http://schemas.microsoft.com/office/powerpoint/2010/main" val="3478371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2" name="Title 1"/>
          <p:cNvSpPr>
            <a:spLocks noGrp="1"/>
          </p:cNvSpPr>
          <p:nvPr>
            <p:ph type="title"/>
          </p:nvPr>
        </p:nvSpPr>
        <p:spPr>
          <a:xfrm>
            <a:off x="755576" y="836712"/>
            <a:ext cx="7776864" cy="1143000"/>
          </a:xfrm>
        </p:spPr>
        <p:txBody>
          <a:bodyPr>
            <a:normAutofit/>
          </a:bodyPr>
          <a:lstStyle/>
          <a:p>
            <a:r>
              <a:rPr lang="en-AU" sz="3000" b="1" dirty="0" smtClean="0">
                <a:latin typeface="Helvetica Neue Medium"/>
                <a:cs typeface="Helvetica Neue Medium"/>
              </a:rPr>
              <a:t>The professional responsibility of all</a:t>
            </a:r>
            <a:br>
              <a:rPr lang="en-AU" sz="3000" b="1" dirty="0" smtClean="0">
                <a:latin typeface="Helvetica Neue Medium"/>
                <a:cs typeface="Helvetica Neue Medium"/>
              </a:rPr>
            </a:br>
            <a:r>
              <a:rPr lang="en-AU" sz="3000" b="1" dirty="0" smtClean="0">
                <a:latin typeface="Helvetica Neue Medium"/>
                <a:cs typeface="Helvetica Neue Medium"/>
              </a:rPr>
              <a:t>health practitioners</a:t>
            </a:r>
            <a:endParaRPr lang="en-AU" sz="3000" b="1" dirty="0">
              <a:latin typeface="Helvetica Neue Medium"/>
              <a:cs typeface="Helvetica Neue Medium"/>
            </a:endParaRPr>
          </a:p>
        </p:txBody>
      </p:sp>
      <p:sp>
        <p:nvSpPr>
          <p:cNvPr id="3" name="Content Placeholder 2"/>
          <p:cNvSpPr>
            <a:spLocks noGrp="1"/>
          </p:cNvSpPr>
          <p:nvPr>
            <p:ph idx="1"/>
          </p:nvPr>
        </p:nvSpPr>
        <p:spPr>
          <a:xfrm>
            <a:off x="467544" y="2132856"/>
            <a:ext cx="8229600" cy="4525963"/>
          </a:xfrm>
        </p:spPr>
        <p:txBody>
          <a:bodyPr>
            <a:normAutofit/>
          </a:bodyPr>
          <a:lstStyle/>
          <a:p>
            <a:pPr>
              <a:lnSpc>
                <a:spcPct val="110000"/>
              </a:lnSpc>
            </a:pPr>
            <a:r>
              <a:rPr lang="en-AU" sz="1800" dirty="0" smtClean="0">
                <a:latin typeface="Helvetica Neue Light"/>
                <a:cs typeface="Helvetica Neue Light"/>
              </a:rPr>
              <a:t>To practise safely and effectively, with the care of patients or clients their first concern</a:t>
            </a:r>
          </a:p>
          <a:p>
            <a:pPr>
              <a:lnSpc>
                <a:spcPct val="110000"/>
              </a:lnSpc>
            </a:pPr>
            <a:r>
              <a:rPr lang="en-AU" sz="1800" dirty="0" smtClean="0">
                <a:latin typeface="Helvetica Neue Light"/>
                <a:cs typeface="Helvetica Neue Light"/>
              </a:rPr>
              <a:t>A lifelong commitment to:</a:t>
            </a:r>
          </a:p>
          <a:p>
            <a:pPr lvl="1">
              <a:lnSpc>
                <a:spcPct val="110000"/>
              </a:lnSpc>
            </a:pPr>
            <a:r>
              <a:rPr lang="en-AU" sz="1800" dirty="0">
                <a:latin typeface="Helvetica Neue Light"/>
                <a:cs typeface="Helvetica Neue Light"/>
              </a:rPr>
              <a:t>recognising and working within the limits of their competence and scope of </a:t>
            </a:r>
            <a:r>
              <a:rPr lang="en-AU" sz="1800" dirty="0" smtClean="0">
                <a:latin typeface="Helvetica Neue Light"/>
                <a:cs typeface="Helvetica Neue Light"/>
              </a:rPr>
              <a:t>practice</a:t>
            </a:r>
            <a:endParaRPr lang="en-AU" sz="1800" dirty="0">
              <a:latin typeface="Helvetica Neue Light"/>
              <a:cs typeface="Helvetica Neue Light"/>
            </a:endParaRPr>
          </a:p>
          <a:p>
            <a:pPr lvl="1">
              <a:lnSpc>
                <a:spcPct val="110000"/>
              </a:lnSpc>
            </a:pPr>
            <a:r>
              <a:rPr lang="en-AU" sz="1800" dirty="0">
                <a:latin typeface="Helvetica Neue Light"/>
                <a:cs typeface="Helvetica Neue Light"/>
              </a:rPr>
              <a:t>keeping their skills and knowledge </a:t>
            </a:r>
            <a:r>
              <a:rPr lang="en-AU" sz="1800" dirty="0" smtClean="0">
                <a:latin typeface="Helvetica Neue Light"/>
                <a:cs typeface="Helvetica Neue Light"/>
              </a:rPr>
              <a:t>up-to-date</a:t>
            </a:r>
            <a:endParaRPr lang="en-AU" sz="1800" dirty="0">
              <a:latin typeface="Helvetica Neue Light"/>
              <a:cs typeface="Helvetica Neue Light"/>
            </a:endParaRPr>
          </a:p>
          <a:p>
            <a:pPr lvl="1">
              <a:lnSpc>
                <a:spcPct val="110000"/>
              </a:lnSpc>
            </a:pPr>
            <a:r>
              <a:rPr lang="en-AU" sz="1800" dirty="0">
                <a:latin typeface="Helvetica Neue Light"/>
                <a:cs typeface="Helvetica Neue Light"/>
              </a:rPr>
              <a:t>reflecting regularly on whether they are practising </a:t>
            </a:r>
            <a:r>
              <a:rPr lang="en-AU" sz="1800" dirty="0" smtClean="0">
                <a:latin typeface="Helvetica Neue Light"/>
                <a:cs typeface="Helvetica Neue Light"/>
              </a:rPr>
              <a:t>effectively</a:t>
            </a:r>
            <a:endParaRPr lang="en-AU" sz="1800" dirty="0">
              <a:latin typeface="Helvetica Neue Light"/>
              <a:cs typeface="Helvetica Neue Light"/>
            </a:endParaRPr>
          </a:p>
          <a:p>
            <a:pPr lvl="1">
              <a:lnSpc>
                <a:spcPct val="110000"/>
              </a:lnSpc>
            </a:pPr>
            <a:r>
              <a:rPr lang="en-AU" sz="1800" dirty="0">
                <a:latin typeface="Helvetica Neue Light"/>
                <a:cs typeface="Helvetica Neue Light"/>
              </a:rPr>
              <a:t>refining and developing their judgement as they gain </a:t>
            </a:r>
            <a:r>
              <a:rPr lang="en-AU" sz="1800" dirty="0" smtClean="0">
                <a:latin typeface="Helvetica Neue Light"/>
                <a:cs typeface="Helvetica Neue Light"/>
              </a:rPr>
              <a:t>experience</a:t>
            </a:r>
            <a:endParaRPr lang="en-AU" sz="1800" dirty="0">
              <a:latin typeface="Helvetica Neue Light"/>
              <a:cs typeface="Helvetica Neue Light"/>
            </a:endParaRPr>
          </a:p>
          <a:p>
            <a:pPr lvl="1">
              <a:lnSpc>
                <a:spcPct val="110000"/>
              </a:lnSpc>
            </a:pPr>
            <a:r>
              <a:rPr lang="en-AU" sz="1800" dirty="0">
                <a:latin typeface="Helvetica Neue Light"/>
                <a:cs typeface="Helvetica Neue Light"/>
              </a:rPr>
              <a:t>when moving into a new area of practice, ensuring they have achieved competency in that area</a:t>
            </a:r>
          </a:p>
        </p:txBody>
      </p:sp>
      <p:sp>
        <p:nvSpPr>
          <p:cNvPr id="4" name="TextBox 3"/>
          <p:cNvSpPr txBox="1"/>
          <p:nvPr/>
        </p:nvSpPr>
        <p:spPr>
          <a:xfrm>
            <a:off x="1619672" y="5805264"/>
            <a:ext cx="6480720" cy="276999"/>
          </a:xfrm>
          <a:prstGeom prst="rect">
            <a:avLst/>
          </a:prstGeom>
          <a:noFill/>
        </p:spPr>
        <p:txBody>
          <a:bodyPr wrap="square" rtlCol="0">
            <a:spAutoFit/>
          </a:bodyPr>
          <a:lstStyle/>
          <a:p>
            <a:pPr algn="ctr"/>
            <a:r>
              <a:rPr lang="en-AU" sz="1200" dirty="0">
                <a:latin typeface="Helvetica Neue Light"/>
                <a:cs typeface="Helvetica Neue Light"/>
              </a:rPr>
              <a:t>Code of conduct for registered health practitioners. Pharmacy Board of Australia; 2010</a:t>
            </a:r>
          </a:p>
        </p:txBody>
      </p:sp>
    </p:spTree>
    <p:extLst>
      <p:ext uri="{BB962C8B-B14F-4D97-AF65-F5344CB8AC3E}">
        <p14:creationId xmlns:p14="http://schemas.microsoft.com/office/powerpoint/2010/main" val="498667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11" name="Rectangle 10"/>
          <p:cNvSpPr/>
          <p:nvPr/>
        </p:nvSpPr>
        <p:spPr>
          <a:xfrm>
            <a:off x="4932040" y="908720"/>
            <a:ext cx="3528392" cy="496855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outerShdw blurRad="50800" dist="190500" dir="2700000" algn="tl" rotWithShape="0">
                  <a:prstClr val="black">
                    <a:alpha val="40000"/>
                  </a:prstClr>
                </a:outerShdw>
              </a:effectLst>
            </a:endParaRPr>
          </a:p>
        </p:txBody>
      </p:sp>
      <p:pic>
        <p:nvPicPr>
          <p:cNvPr id="7" name="Picture 6" descr="2016 Framework image.pdf"/>
          <p:cNvPicPr>
            <a:picLocks noChangeAspect="1"/>
          </p:cNvPicPr>
          <p:nvPr/>
        </p:nvPicPr>
        <p:blipFill rotWithShape="1">
          <a:blip r:embed="rId4" cstate="print">
            <a:extLst>
              <a:ext uri="{28A0092B-C50C-407E-A947-70E740481C1C}">
                <a14:useLocalDpi xmlns:a14="http://schemas.microsoft.com/office/drawing/2010/main"/>
              </a:ext>
            </a:extLst>
          </a:blip>
          <a:srcRect l="5493" t="4015" r="11801" b="10240"/>
          <a:stretch/>
        </p:blipFill>
        <p:spPr>
          <a:xfrm>
            <a:off x="4932040" y="764704"/>
            <a:ext cx="3456384" cy="5070983"/>
          </a:xfrm>
          <a:prstGeom prst="rect">
            <a:avLst/>
          </a:prstGeom>
        </p:spPr>
      </p:pic>
      <p:sp>
        <p:nvSpPr>
          <p:cNvPr id="12" name="Rectangle 11"/>
          <p:cNvSpPr/>
          <p:nvPr/>
        </p:nvSpPr>
        <p:spPr>
          <a:xfrm>
            <a:off x="611560" y="836712"/>
            <a:ext cx="3528392" cy="504056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outerShdw blurRad="50800" dist="190500" dir="2700000" algn="tl" rotWithShape="0">
                  <a:prstClr val="black">
                    <a:alpha val="40000"/>
                  </a:prstClr>
                </a:outerShdw>
              </a:effectLst>
            </a:endParaRPr>
          </a:p>
        </p:txBody>
      </p:sp>
      <p:pic>
        <p:nvPicPr>
          <p:cNvPr id="9" name="Picture 8" descr="5202 Competency standards cover_PRINT.pdf"/>
          <p:cNvPicPr>
            <a:picLocks noChangeAspect="1"/>
          </p:cNvPicPr>
          <p:nvPr/>
        </p:nvPicPr>
        <p:blipFill rotWithShape="1">
          <a:blip r:embed="rId5" cstate="print">
            <a:alphaModFix/>
            <a:extLst>
              <a:ext uri="{28A0092B-C50C-407E-A947-70E740481C1C}">
                <a14:useLocalDpi xmlns:a14="http://schemas.microsoft.com/office/drawing/2010/main"/>
              </a:ext>
            </a:extLst>
          </a:blip>
          <a:srcRect/>
          <a:stretch/>
        </p:blipFill>
        <p:spPr>
          <a:xfrm>
            <a:off x="611560" y="878542"/>
            <a:ext cx="3528392" cy="5007102"/>
          </a:xfrm>
          <a:prstGeom prst="rect">
            <a:avLst/>
          </a:prstGeom>
        </p:spPr>
      </p:pic>
    </p:spTree>
    <p:extLst>
      <p:ext uri="{BB962C8B-B14F-4D97-AF65-F5344CB8AC3E}">
        <p14:creationId xmlns:p14="http://schemas.microsoft.com/office/powerpoint/2010/main" val="779596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2" name="Title 1"/>
          <p:cNvSpPr>
            <a:spLocks noGrp="1"/>
          </p:cNvSpPr>
          <p:nvPr>
            <p:ph type="title"/>
          </p:nvPr>
        </p:nvSpPr>
        <p:spPr>
          <a:xfrm>
            <a:off x="467544" y="773832"/>
            <a:ext cx="8229600" cy="1143000"/>
          </a:xfrm>
        </p:spPr>
        <p:txBody>
          <a:bodyPr>
            <a:normAutofit/>
          </a:bodyPr>
          <a:lstStyle/>
          <a:p>
            <a:r>
              <a:rPr lang="en-AU" sz="3000" b="1" dirty="0" smtClean="0">
                <a:latin typeface="Helvetica Neue Medium"/>
                <a:cs typeface="Helvetica Neue Medium"/>
              </a:rPr>
              <a:t>Your registration requirement</a:t>
            </a:r>
            <a:endParaRPr lang="en-AU" sz="3000" b="1" dirty="0">
              <a:latin typeface="Helvetica Neue Medium"/>
              <a:cs typeface="Helvetica Neue Medium"/>
            </a:endParaRPr>
          </a:p>
        </p:txBody>
      </p:sp>
      <p:sp>
        <p:nvSpPr>
          <p:cNvPr id="3" name="Content Placeholder 2"/>
          <p:cNvSpPr>
            <a:spLocks noGrp="1"/>
          </p:cNvSpPr>
          <p:nvPr>
            <p:ph idx="1"/>
          </p:nvPr>
        </p:nvSpPr>
        <p:spPr>
          <a:xfrm>
            <a:off x="899592" y="1700808"/>
            <a:ext cx="7560840" cy="4525963"/>
          </a:xfrm>
        </p:spPr>
        <p:txBody>
          <a:bodyPr>
            <a:normAutofit/>
          </a:bodyPr>
          <a:lstStyle/>
          <a:p>
            <a:pPr marL="0" indent="0">
              <a:lnSpc>
                <a:spcPct val="130000"/>
              </a:lnSpc>
              <a:spcAft>
                <a:spcPts val="600"/>
              </a:spcAft>
              <a:buNone/>
            </a:pPr>
            <a:r>
              <a:rPr lang="en-AU" sz="1800" dirty="0" smtClean="0">
                <a:latin typeface="Helvetica Neue Light"/>
                <a:cs typeface="Helvetica Neue Light"/>
              </a:rPr>
              <a:t>Use the </a:t>
            </a:r>
            <a:r>
              <a:rPr lang="en-AU" sz="1800" i="1" dirty="0" smtClean="0">
                <a:latin typeface="Helvetica Neue Light"/>
                <a:cs typeface="Helvetica Neue Light"/>
              </a:rPr>
              <a:t>National Competency Standards Framework for Pharmacists in Australia</a:t>
            </a:r>
            <a:r>
              <a:rPr lang="en-AU" sz="1800" dirty="0" smtClean="0">
                <a:latin typeface="Helvetica Neue Light"/>
                <a:cs typeface="Helvetica Neue Light"/>
              </a:rPr>
              <a:t> each year to:</a:t>
            </a:r>
          </a:p>
          <a:p>
            <a:pPr>
              <a:lnSpc>
                <a:spcPct val="130000"/>
              </a:lnSpc>
              <a:spcAft>
                <a:spcPts val="600"/>
              </a:spcAft>
            </a:pPr>
            <a:r>
              <a:rPr lang="en-AU" sz="1800" dirty="0" smtClean="0">
                <a:latin typeface="Helvetica Neue Light"/>
                <a:cs typeface="Helvetica Neue Light"/>
              </a:rPr>
              <a:t>Identify </a:t>
            </a:r>
            <a:r>
              <a:rPr lang="en-AU" sz="1800" dirty="0">
                <a:latin typeface="Helvetica Neue Light"/>
                <a:cs typeface="Helvetica Neue Light"/>
              </a:rPr>
              <a:t>the competency standards relevant to </a:t>
            </a:r>
            <a:r>
              <a:rPr lang="en-AU" sz="1800" dirty="0" smtClean="0">
                <a:latin typeface="Helvetica Neue Light"/>
                <a:cs typeface="Helvetica Neue Light"/>
              </a:rPr>
              <a:t>your scope of practice (the </a:t>
            </a:r>
            <a:r>
              <a:rPr lang="en-AU" sz="1800" dirty="0">
                <a:latin typeface="Helvetica Neue Light"/>
                <a:cs typeface="Helvetica Neue Light"/>
              </a:rPr>
              <a:t>role you perform and services you </a:t>
            </a:r>
            <a:r>
              <a:rPr lang="en-AU" sz="1800" dirty="0" smtClean="0">
                <a:latin typeface="Helvetica Neue Light"/>
                <a:cs typeface="Helvetica Neue Light"/>
              </a:rPr>
              <a:t>provide), </a:t>
            </a:r>
            <a:r>
              <a:rPr lang="en-AU" sz="1800" dirty="0">
                <a:latin typeface="Helvetica Neue Light"/>
                <a:cs typeface="Helvetica Neue Light"/>
              </a:rPr>
              <a:t>as well as any proposed changes to your practice</a:t>
            </a:r>
          </a:p>
          <a:p>
            <a:pPr>
              <a:lnSpc>
                <a:spcPct val="130000"/>
              </a:lnSpc>
              <a:spcAft>
                <a:spcPts val="600"/>
              </a:spcAft>
            </a:pPr>
            <a:r>
              <a:rPr lang="en-AU" sz="1800" dirty="0">
                <a:latin typeface="Helvetica Neue Light"/>
                <a:cs typeface="Helvetica Neue Light"/>
              </a:rPr>
              <a:t>Identify professional development needs relevant to those competency standards, and </a:t>
            </a:r>
            <a:r>
              <a:rPr lang="en-AU" sz="1800" dirty="0" smtClean="0">
                <a:latin typeface="Helvetica Neue Light"/>
                <a:cs typeface="Helvetica Neue Light"/>
              </a:rPr>
              <a:t>take </a:t>
            </a:r>
            <a:r>
              <a:rPr lang="en-AU" sz="1800" dirty="0">
                <a:latin typeface="Helvetica Neue Light"/>
                <a:cs typeface="Helvetica Neue Light"/>
              </a:rPr>
              <a:t>action to address those </a:t>
            </a:r>
            <a:r>
              <a:rPr lang="en-AU" sz="1800" dirty="0" smtClean="0">
                <a:latin typeface="Helvetica Neue Light"/>
                <a:cs typeface="Helvetica Neue Light"/>
              </a:rPr>
              <a:t>needs</a:t>
            </a:r>
            <a:endParaRPr lang="en-AU" sz="1800" dirty="0">
              <a:latin typeface="Helvetica Neue Light"/>
              <a:cs typeface="Helvetica Neue Light"/>
            </a:endParaRPr>
          </a:p>
        </p:txBody>
      </p:sp>
      <p:sp>
        <p:nvSpPr>
          <p:cNvPr id="4" name="TextBox 3"/>
          <p:cNvSpPr txBox="1"/>
          <p:nvPr/>
        </p:nvSpPr>
        <p:spPr>
          <a:xfrm>
            <a:off x="1115616" y="5589240"/>
            <a:ext cx="7128792" cy="276999"/>
          </a:xfrm>
          <a:prstGeom prst="rect">
            <a:avLst/>
          </a:prstGeom>
          <a:noFill/>
        </p:spPr>
        <p:txBody>
          <a:bodyPr wrap="square" rtlCol="0">
            <a:spAutoFit/>
          </a:bodyPr>
          <a:lstStyle/>
          <a:p>
            <a:pPr algn="ctr"/>
            <a:r>
              <a:rPr lang="en-AU" sz="1200" dirty="0">
                <a:latin typeface="Helvetica Neue Light"/>
                <a:cs typeface="Helvetica Neue Light"/>
              </a:rPr>
              <a:t>Registration standard: Continuing professional development. Pharmacy Board of Australia; 2015</a:t>
            </a:r>
          </a:p>
        </p:txBody>
      </p:sp>
    </p:spTree>
    <p:extLst>
      <p:ext uri="{BB962C8B-B14F-4D97-AF65-F5344CB8AC3E}">
        <p14:creationId xmlns:p14="http://schemas.microsoft.com/office/powerpoint/2010/main" val="2986601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2" name="Title 1"/>
          <p:cNvSpPr>
            <a:spLocks noGrp="1"/>
          </p:cNvSpPr>
          <p:nvPr>
            <p:ph type="title"/>
          </p:nvPr>
        </p:nvSpPr>
        <p:spPr>
          <a:xfrm>
            <a:off x="467544" y="692696"/>
            <a:ext cx="8229600" cy="1143000"/>
          </a:xfrm>
        </p:spPr>
        <p:txBody>
          <a:bodyPr>
            <a:normAutofit/>
          </a:bodyPr>
          <a:lstStyle/>
          <a:p>
            <a:r>
              <a:rPr lang="en-AU" sz="3000" b="1" dirty="0" smtClean="0">
                <a:latin typeface="Helvetica Neue Medium"/>
                <a:cs typeface="Helvetica Neue Medium"/>
              </a:rPr>
              <a:t>Your scope of practice</a:t>
            </a:r>
            <a:endParaRPr lang="en-AU" sz="3000" b="1" dirty="0">
              <a:latin typeface="Helvetica Neue Medium"/>
              <a:cs typeface="Helvetica Neue Medium"/>
            </a:endParaRPr>
          </a:p>
        </p:txBody>
      </p:sp>
      <p:sp>
        <p:nvSpPr>
          <p:cNvPr id="3" name="Content Placeholder 2"/>
          <p:cNvSpPr>
            <a:spLocks noGrp="1"/>
          </p:cNvSpPr>
          <p:nvPr>
            <p:ph idx="1"/>
          </p:nvPr>
        </p:nvSpPr>
        <p:spPr>
          <a:xfrm>
            <a:off x="683568" y="1772816"/>
            <a:ext cx="7704856" cy="4785395"/>
          </a:xfrm>
        </p:spPr>
        <p:txBody>
          <a:bodyPr>
            <a:normAutofit/>
          </a:bodyPr>
          <a:lstStyle/>
          <a:p>
            <a:pPr marL="0" indent="0">
              <a:lnSpc>
                <a:spcPct val="120000"/>
              </a:lnSpc>
              <a:buNone/>
            </a:pPr>
            <a:r>
              <a:rPr lang="en-AU" sz="1800" dirty="0" smtClean="0">
                <a:latin typeface="Helvetica Neue Light"/>
                <a:cs typeface="Helvetica Neue Light"/>
              </a:rPr>
              <a:t>Every pharmacist has their own scope of practice which includes…</a:t>
            </a:r>
          </a:p>
          <a:p>
            <a:pPr marL="0" indent="0" algn="ctr">
              <a:lnSpc>
                <a:spcPct val="120000"/>
              </a:lnSpc>
              <a:buNone/>
            </a:pPr>
            <a:r>
              <a:rPr lang="en-AU" sz="1800" i="1" dirty="0" smtClean="0">
                <a:solidFill>
                  <a:schemeClr val="tx2"/>
                </a:solidFill>
                <a:latin typeface="Helvetica Neue Light"/>
                <a:cs typeface="Helvetica Neue Light"/>
              </a:rPr>
              <a:t>‘any role</a:t>
            </a:r>
            <a:r>
              <a:rPr lang="en-AU" sz="1800" i="1" dirty="0">
                <a:solidFill>
                  <a:schemeClr val="tx2"/>
                </a:solidFill>
                <a:latin typeface="Helvetica Neue Light"/>
                <a:cs typeface="Helvetica Neue Light"/>
              </a:rPr>
              <a:t>, whether remunerated or not</a:t>
            </a:r>
            <a:r>
              <a:rPr lang="en-AU" sz="1800" i="1" dirty="0" smtClean="0">
                <a:solidFill>
                  <a:schemeClr val="tx2"/>
                </a:solidFill>
                <a:latin typeface="Helvetica Neue Light"/>
                <a:cs typeface="Helvetica Neue Light"/>
              </a:rPr>
              <a:t>, in </a:t>
            </a:r>
            <a:r>
              <a:rPr lang="en-AU" sz="1800" i="1" dirty="0">
                <a:solidFill>
                  <a:schemeClr val="tx2"/>
                </a:solidFill>
                <a:latin typeface="Helvetica Neue Light"/>
                <a:cs typeface="Helvetica Neue Light"/>
              </a:rPr>
              <a:t>which the individual uses </a:t>
            </a:r>
            <a:r>
              <a:rPr lang="en-AU" sz="1800" i="1" dirty="0" smtClean="0">
                <a:solidFill>
                  <a:schemeClr val="tx2"/>
                </a:solidFill>
                <a:latin typeface="Helvetica Neue Light"/>
                <a:cs typeface="Helvetica Neue Light"/>
              </a:rPr>
              <a:t>their</a:t>
            </a:r>
            <a:br>
              <a:rPr lang="en-AU" sz="1800" i="1" dirty="0" smtClean="0">
                <a:solidFill>
                  <a:schemeClr val="tx2"/>
                </a:solidFill>
                <a:latin typeface="Helvetica Neue Light"/>
                <a:cs typeface="Helvetica Neue Light"/>
              </a:rPr>
            </a:br>
            <a:r>
              <a:rPr lang="en-AU" sz="1800" i="1" dirty="0" smtClean="0">
                <a:solidFill>
                  <a:schemeClr val="tx2"/>
                </a:solidFill>
                <a:latin typeface="Helvetica Neue Light"/>
                <a:cs typeface="Helvetica Neue Light"/>
              </a:rPr>
              <a:t>skills </a:t>
            </a:r>
            <a:r>
              <a:rPr lang="en-AU" sz="1800" i="1" dirty="0">
                <a:solidFill>
                  <a:schemeClr val="tx2"/>
                </a:solidFill>
                <a:latin typeface="Helvetica Neue Light"/>
                <a:cs typeface="Helvetica Neue Light"/>
              </a:rPr>
              <a:t>and </a:t>
            </a:r>
            <a:r>
              <a:rPr lang="en-AU" sz="1800" i="1" dirty="0" smtClean="0">
                <a:solidFill>
                  <a:schemeClr val="tx2"/>
                </a:solidFill>
                <a:latin typeface="Helvetica Neue Light"/>
                <a:cs typeface="Helvetica Neue Light"/>
              </a:rPr>
              <a:t>knowledge as </a:t>
            </a:r>
            <a:r>
              <a:rPr lang="en-AU" sz="1800" i="1" dirty="0">
                <a:solidFill>
                  <a:schemeClr val="tx2"/>
                </a:solidFill>
                <a:latin typeface="Helvetica Neue Light"/>
                <a:cs typeface="Helvetica Neue Light"/>
              </a:rPr>
              <a:t>a pharmacist in their </a:t>
            </a:r>
            <a:r>
              <a:rPr lang="en-AU" sz="1800" i="1" dirty="0" smtClean="0">
                <a:solidFill>
                  <a:schemeClr val="tx2"/>
                </a:solidFill>
                <a:latin typeface="Helvetica Neue Light"/>
                <a:cs typeface="Helvetica Neue Light"/>
              </a:rPr>
              <a:t>profession’</a:t>
            </a:r>
          </a:p>
          <a:p>
            <a:pPr marL="0" indent="0" algn="ctr">
              <a:lnSpc>
                <a:spcPct val="120000"/>
              </a:lnSpc>
              <a:buNone/>
            </a:pPr>
            <a:r>
              <a:rPr lang="en-AU" sz="1800" dirty="0" smtClean="0">
                <a:latin typeface="Helvetica Neue Light"/>
                <a:cs typeface="Helvetica Neue Light"/>
              </a:rPr>
              <a:t>and</a:t>
            </a:r>
          </a:p>
          <a:p>
            <a:pPr marL="0" indent="0" algn="ctr">
              <a:lnSpc>
                <a:spcPct val="120000"/>
              </a:lnSpc>
              <a:buNone/>
            </a:pPr>
            <a:r>
              <a:rPr lang="en-AU" sz="1800" i="1" dirty="0" smtClean="0">
                <a:solidFill>
                  <a:schemeClr val="tx2"/>
                </a:solidFill>
                <a:latin typeface="Helvetica Neue Light"/>
                <a:cs typeface="Helvetica Neue Light"/>
              </a:rPr>
              <a:t>‘not </a:t>
            </a:r>
            <a:r>
              <a:rPr lang="en-AU" sz="1800" i="1" dirty="0">
                <a:solidFill>
                  <a:schemeClr val="tx2"/>
                </a:solidFill>
                <a:latin typeface="Helvetica Neue Light"/>
                <a:cs typeface="Helvetica Neue Light"/>
              </a:rPr>
              <a:t>restricted to </a:t>
            </a:r>
            <a:r>
              <a:rPr lang="en-AU" sz="1800" i="1" dirty="0" smtClean="0">
                <a:solidFill>
                  <a:schemeClr val="tx2"/>
                </a:solidFill>
                <a:latin typeface="Helvetica Neue Light"/>
                <a:cs typeface="Helvetica Neue Light"/>
              </a:rPr>
              <a:t>the provision </a:t>
            </a:r>
            <a:r>
              <a:rPr lang="en-AU" sz="1800" i="1" dirty="0">
                <a:solidFill>
                  <a:schemeClr val="tx2"/>
                </a:solidFill>
                <a:latin typeface="Helvetica Neue Light"/>
                <a:cs typeface="Helvetica Neue Light"/>
              </a:rPr>
              <a:t>of direct clinical care. It also includes </a:t>
            </a:r>
            <a:r>
              <a:rPr lang="en-AU" sz="1800" i="1" dirty="0" smtClean="0">
                <a:solidFill>
                  <a:schemeClr val="tx2"/>
                </a:solidFill>
                <a:latin typeface="Helvetica Neue Light"/>
                <a:cs typeface="Helvetica Neue Light"/>
              </a:rPr>
              <a:t>working in </a:t>
            </a:r>
            <a:r>
              <a:rPr lang="en-AU" sz="1800" i="1" dirty="0">
                <a:solidFill>
                  <a:schemeClr val="tx2"/>
                </a:solidFill>
                <a:latin typeface="Helvetica Neue Light"/>
                <a:cs typeface="Helvetica Neue Light"/>
              </a:rPr>
              <a:t>a direct non-clinical relationship with clients; </a:t>
            </a:r>
            <a:r>
              <a:rPr lang="en-AU" sz="1800" i="1" dirty="0" smtClean="0">
                <a:solidFill>
                  <a:schemeClr val="tx2"/>
                </a:solidFill>
                <a:latin typeface="Helvetica Neue Light"/>
                <a:cs typeface="Helvetica Neue Light"/>
              </a:rPr>
              <a:t>working in </a:t>
            </a:r>
            <a:r>
              <a:rPr lang="en-AU" sz="1800" i="1" dirty="0">
                <a:solidFill>
                  <a:schemeClr val="tx2"/>
                </a:solidFill>
                <a:latin typeface="Helvetica Neue Light"/>
                <a:cs typeface="Helvetica Neue Light"/>
              </a:rPr>
              <a:t>management, administration, education, research</a:t>
            </a:r>
            <a:r>
              <a:rPr lang="en-AU" sz="1800" i="1" dirty="0" smtClean="0">
                <a:solidFill>
                  <a:schemeClr val="tx2"/>
                </a:solidFill>
                <a:latin typeface="Helvetica Neue Light"/>
                <a:cs typeface="Helvetica Neue Light"/>
              </a:rPr>
              <a:t>, advisory</a:t>
            </a:r>
            <a:r>
              <a:rPr lang="en-AU" sz="1800" i="1" dirty="0">
                <a:solidFill>
                  <a:schemeClr val="tx2"/>
                </a:solidFill>
                <a:latin typeface="Helvetica Neue Light"/>
                <a:cs typeface="Helvetica Neue Light"/>
              </a:rPr>
              <a:t>, regulatory or policy development roles; </a:t>
            </a:r>
            <a:r>
              <a:rPr lang="en-AU" sz="1800" i="1" dirty="0" smtClean="0">
                <a:solidFill>
                  <a:schemeClr val="tx2"/>
                </a:solidFill>
                <a:latin typeface="Helvetica Neue Light"/>
                <a:cs typeface="Helvetica Neue Light"/>
              </a:rPr>
              <a:t>and any </a:t>
            </a:r>
            <a:r>
              <a:rPr lang="en-AU" sz="1800" i="1" dirty="0">
                <a:solidFill>
                  <a:schemeClr val="tx2"/>
                </a:solidFill>
                <a:latin typeface="Helvetica Neue Light"/>
                <a:cs typeface="Helvetica Neue Light"/>
              </a:rPr>
              <a:t>other roles that impact on safe, effective delivery </a:t>
            </a:r>
            <a:r>
              <a:rPr lang="en-AU" sz="1800" i="1" dirty="0" smtClean="0">
                <a:solidFill>
                  <a:schemeClr val="tx2"/>
                </a:solidFill>
                <a:latin typeface="Helvetica Neue Light"/>
                <a:cs typeface="Helvetica Neue Light"/>
              </a:rPr>
              <a:t>of services </a:t>
            </a:r>
            <a:r>
              <a:rPr lang="en-AU" sz="1800" i="1" dirty="0">
                <a:solidFill>
                  <a:schemeClr val="tx2"/>
                </a:solidFill>
                <a:latin typeface="Helvetica Neue Light"/>
                <a:cs typeface="Helvetica Neue Light"/>
              </a:rPr>
              <a:t>in the </a:t>
            </a:r>
            <a:r>
              <a:rPr lang="en-AU" sz="1800" i="1" dirty="0" smtClean="0">
                <a:solidFill>
                  <a:schemeClr val="tx2"/>
                </a:solidFill>
                <a:latin typeface="Helvetica Neue Light"/>
                <a:cs typeface="Helvetica Neue Light"/>
              </a:rPr>
              <a:t>profession’</a:t>
            </a:r>
            <a:endParaRPr lang="en-AU" sz="1800" i="1" dirty="0">
              <a:solidFill>
                <a:schemeClr val="tx2"/>
              </a:solidFill>
              <a:latin typeface="Helvetica Neue Light"/>
              <a:cs typeface="Helvetica Neue Light"/>
            </a:endParaRPr>
          </a:p>
          <a:p>
            <a:endParaRPr lang="en-AU" dirty="0"/>
          </a:p>
        </p:txBody>
      </p:sp>
      <p:sp>
        <p:nvSpPr>
          <p:cNvPr id="4" name="Right Arrow 3"/>
          <p:cNvSpPr/>
          <p:nvPr/>
        </p:nvSpPr>
        <p:spPr>
          <a:xfrm>
            <a:off x="1043608" y="5393251"/>
            <a:ext cx="864096" cy="36004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AU"/>
          </a:p>
        </p:txBody>
      </p:sp>
      <p:sp>
        <p:nvSpPr>
          <p:cNvPr id="5" name="TextBox 4"/>
          <p:cNvSpPr txBox="1"/>
          <p:nvPr/>
        </p:nvSpPr>
        <p:spPr>
          <a:xfrm>
            <a:off x="2051720" y="5373216"/>
            <a:ext cx="5904656" cy="400110"/>
          </a:xfrm>
          <a:prstGeom prst="rect">
            <a:avLst/>
          </a:prstGeom>
          <a:noFill/>
        </p:spPr>
        <p:txBody>
          <a:bodyPr wrap="square" rtlCol="0">
            <a:spAutoFit/>
          </a:bodyPr>
          <a:lstStyle/>
          <a:p>
            <a:r>
              <a:rPr lang="en-AU" sz="2000" b="1" dirty="0" smtClean="0">
                <a:solidFill>
                  <a:schemeClr val="tx2"/>
                </a:solidFill>
                <a:latin typeface="Helvetica Neue Medium"/>
                <a:cs typeface="Helvetica Neue Medium"/>
              </a:rPr>
              <a:t>Your CPD should reflect your scope of practice</a:t>
            </a:r>
            <a:endParaRPr lang="en-AU" sz="2000" b="1" dirty="0">
              <a:solidFill>
                <a:schemeClr val="tx2"/>
              </a:solidFill>
              <a:latin typeface="Helvetica Neue Medium"/>
              <a:cs typeface="Helvetica Neue Medium"/>
            </a:endParaRPr>
          </a:p>
        </p:txBody>
      </p:sp>
    </p:spTree>
    <p:extLst>
      <p:ext uri="{BB962C8B-B14F-4D97-AF65-F5344CB8AC3E}">
        <p14:creationId xmlns:p14="http://schemas.microsoft.com/office/powerpoint/2010/main" val="2233831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2" name="Title 1"/>
          <p:cNvSpPr>
            <a:spLocks noGrp="1"/>
          </p:cNvSpPr>
          <p:nvPr>
            <p:ph type="title"/>
          </p:nvPr>
        </p:nvSpPr>
        <p:spPr>
          <a:xfrm>
            <a:off x="467544" y="836712"/>
            <a:ext cx="8229600" cy="1143000"/>
          </a:xfrm>
        </p:spPr>
        <p:txBody>
          <a:bodyPr>
            <a:normAutofit/>
          </a:bodyPr>
          <a:lstStyle/>
          <a:p>
            <a:r>
              <a:rPr lang="en-AU" sz="3000" b="1" dirty="0" smtClean="0">
                <a:latin typeface="Helvetica Neue Medium"/>
                <a:cs typeface="Helvetica Neue Medium"/>
              </a:rPr>
              <a:t>Make it meaningful</a:t>
            </a:r>
            <a:endParaRPr lang="en-AU" sz="3000" b="1" dirty="0">
              <a:latin typeface="Helvetica Neue Medium"/>
              <a:cs typeface="Helvetica Neue Medium"/>
            </a:endParaRPr>
          </a:p>
        </p:txBody>
      </p:sp>
      <p:sp>
        <p:nvSpPr>
          <p:cNvPr id="3" name="Content Placeholder 2"/>
          <p:cNvSpPr>
            <a:spLocks noGrp="1"/>
          </p:cNvSpPr>
          <p:nvPr>
            <p:ph idx="1"/>
          </p:nvPr>
        </p:nvSpPr>
        <p:spPr>
          <a:xfrm>
            <a:off x="755576" y="1844824"/>
            <a:ext cx="7632848" cy="4525963"/>
          </a:xfrm>
        </p:spPr>
        <p:txBody>
          <a:bodyPr/>
          <a:lstStyle/>
          <a:p>
            <a:pPr marL="0" indent="0">
              <a:lnSpc>
                <a:spcPct val="140000"/>
              </a:lnSpc>
              <a:buNone/>
            </a:pPr>
            <a:r>
              <a:rPr lang="en-AU" sz="2400" dirty="0" smtClean="0">
                <a:latin typeface="Helvetica Neue Light"/>
                <a:cs typeface="Helvetica Neue Light"/>
              </a:rPr>
              <a:t>The Framework can be used to:</a:t>
            </a:r>
          </a:p>
          <a:p>
            <a:pPr lvl="0">
              <a:lnSpc>
                <a:spcPct val="140000"/>
              </a:lnSpc>
            </a:pPr>
            <a:r>
              <a:rPr lang="en-AU" sz="2400" dirty="0">
                <a:latin typeface="Helvetica Neue Light"/>
                <a:cs typeface="Helvetica Neue Light"/>
              </a:rPr>
              <a:t>support you to ensure you are maintaining the skills expected for </a:t>
            </a:r>
            <a:r>
              <a:rPr lang="en-AU" sz="2400" i="1" dirty="0">
                <a:solidFill>
                  <a:schemeClr val="tx2"/>
                </a:solidFill>
                <a:latin typeface="Helvetica Neue"/>
                <a:cs typeface="Helvetica Neue"/>
              </a:rPr>
              <a:t>your</a:t>
            </a:r>
            <a:r>
              <a:rPr lang="en-AU" sz="2400" dirty="0">
                <a:latin typeface="Helvetica Neue Light"/>
                <a:cs typeface="Helvetica Neue Light"/>
              </a:rPr>
              <a:t> </a:t>
            </a:r>
            <a:r>
              <a:rPr lang="en-AU" sz="2400" dirty="0" smtClean="0">
                <a:latin typeface="Helvetica Neue Light"/>
                <a:cs typeface="Helvetica Neue Light"/>
              </a:rPr>
              <a:t>scope of practice</a:t>
            </a:r>
            <a:endParaRPr lang="en-AU" sz="2400" dirty="0">
              <a:latin typeface="Helvetica Neue Light"/>
              <a:cs typeface="Helvetica Neue Light"/>
            </a:endParaRPr>
          </a:p>
          <a:p>
            <a:pPr lvl="0">
              <a:lnSpc>
                <a:spcPct val="140000"/>
              </a:lnSpc>
            </a:pPr>
            <a:r>
              <a:rPr lang="en-AU" sz="2400" dirty="0" smtClean="0">
                <a:latin typeface="Helvetica Neue Light"/>
                <a:cs typeface="Helvetica Neue Light"/>
              </a:rPr>
              <a:t>support </a:t>
            </a:r>
            <a:r>
              <a:rPr lang="en-AU" sz="2400" i="1" dirty="0">
                <a:solidFill>
                  <a:schemeClr val="tx2"/>
                </a:solidFill>
                <a:latin typeface="Helvetica Neue"/>
                <a:cs typeface="Helvetica Neue"/>
              </a:rPr>
              <a:t>your</a:t>
            </a:r>
            <a:r>
              <a:rPr lang="en-AU" sz="2400" dirty="0">
                <a:latin typeface="Helvetica Neue Light"/>
                <a:cs typeface="Helvetica Neue Light"/>
              </a:rPr>
              <a:t> growth, development and change in the role you perform and the services you provide</a:t>
            </a:r>
          </a:p>
          <a:p>
            <a:pPr>
              <a:lnSpc>
                <a:spcPct val="140000"/>
              </a:lnSpc>
            </a:pPr>
            <a:endParaRPr lang="en-AU" dirty="0"/>
          </a:p>
        </p:txBody>
      </p:sp>
    </p:spTree>
    <p:extLst>
      <p:ext uri="{BB962C8B-B14F-4D97-AF65-F5344CB8AC3E}">
        <p14:creationId xmlns:p14="http://schemas.microsoft.com/office/powerpoint/2010/main" val="3493378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pic>
        <p:nvPicPr>
          <p:cNvPr id="3" name="Picture 2" descr="The process diagram.pdf"/>
          <p:cNvPicPr>
            <a:picLocks noChangeAspect="1"/>
          </p:cNvPicPr>
          <p:nvPr/>
        </p:nvPicPr>
        <p:blipFill rotWithShape="1">
          <a:blip r:embed="rId4">
            <a:extLst>
              <a:ext uri="{28A0092B-C50C-407E-A947-70E740481C1C}">
                <a14:useLocalDpi xmlns:a14="http://schemas.microsoft.com/office/drawing/2010/main" val="0"/>
              </a:ext>
            </a:extLst>
          </a:blip>
          <a:srcRect l="7273" t="13576" r="6665" b="13057"/>
          <a:stretch/>
        </p:blipFill>
        <p:spPr>
          <a:xfrm>
            <a:off x="1368323" y="1851742"/>
            <a:ext cx="6399161" cy="3539613"/>
          </a:xfrm>
          <a:prstGeom prst="rect">
            <a:avLst/>
          </a:prstGeom>
        </p:spPr>
      </p:pic>
      <p:sp>
        <p:nvSpPr>
          <p:cNvPr id="2" name="Title 1"/>
          <p:cNvSpPr>
            <a:spLocks noGrp="1"/>
          </p:cNvSpPr>
          <p:nvPr>
            <p:ph type="title"/>
          </p:nvPr>
        </p:nvSpPr>
        <p:spPr>
          <a:xfrm>
            <a:off x="467544" y="692696"/>
            <a:ext cx="8229600" cy="1143000"/>
          </a:xfrm>
        </p:spPr>
        <p:txBody>
          <a:bodyPr>
            <a:normAutofit/>
          </a:bodyPr>
          <a:lstStyle/>
          <a:p>
            <a:r>
              <a:rPr lang="en-AU" sz="3000" b="1" dirty="0" smtClean="0">
                <a:latin typeface="Helvetica Neue Medium"/>
                <a:cs typeface="Helvetica Neue Medium"/>
              </a:rPr>
              <a:t>The process</a:t>
            </a:r>
            <a:endParaRPr lang="en-AU" sz="3000" b="1" dirty="0">
              <a:latin typeface="Helvetica Neue Medium"/>
              <a:cs typeface="Helvetica Neue Medium"/>
            </a:endParaRPr>
          </a:p>
        </p:txBody>
      </p:sp>
      <p:sp>
        <p:nvSpPr>
          <p:cNvPr id="8" name="Trapezoid 7"/>
          <p:cNvSpPr/>
          <p:nvPr/>
        </p:nvSpPr>
        <p:spPr>
          <a:xfrm flipV="1">
            <a:off x="1547664" y="2132856"/>
            <a:ext cx="1728192" cy="648072"/>
          </a:xfrm>
          <a:prstGeom prst="trapezoid">
            <a:avLst>
              <a:gd name="adj" fmla="val 10324"/>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rapezoid 8"/>
          <p:cNvSpPr/>
          <p:nvPr/>
        </p:nvSpPr>
        <p:spPr>
          <a:xfrm flipV="1">
            <a:off x="1547664" y="2348880"/>
            <a:ext cx="1440160" cy="872080"/>
          </a:xfrm>
          <a:prstGeom prst="trapezoid">
            <a:avLst>
              <a:gd name="adj" fmla="val 878"/>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rapezoid 9"/>
          <p:cNvSpPr/>
          <p:nvPr/>
        </p:nvSpPr>
        <p:spPr>
          <a:xfrm flipV="1">
            <a:off x="5580112" y="2132856"/>
            <a:ext cx="1944216" cy="648072"/>
          </a:xfrm>
          <a:prstGeom prst="trapezoid">
            <a:avLst>
              <a:gd name="adj" fmla="val 42102"/>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rapezoid 10"/>
          <p:cNvSpPr/>
          <p:nvPr/>
        </p:nvSpPr>
        <p:spPr>
          <a:xfrm flipV="1">
            <a:off x="5868144" y="2492896"/>
            <a:ext cx="1440160" cy="648072"/>
          </a:xfrm>
          <a:prstGeom prst="trapezoid">
            <a:avLst>
              <a:gd name="adj" fmla="val 2442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apezoid 11"/>
          <p:cNvSpPr/>
          <p:nvPr/>
        </p:nvSpPr>
        <p:spPr>
          <a:xfrm flipV="1">
            <a:off x="6156176" y="2204864"/>
            <a:ext cx="1368152" cy="1008112"/>
          </a:xfrm>
          <a:prstGeom prst="trapezoid">
            <a:avLst>
              <a:gd name="adj" fmla="val 878"/>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rapezoid 12"/>
          <p:cNvSpPr/>
          <p:nvPr/>
        </p:nvSpPr>
        <p:spPr>
          <a:xfrm flipV="1">
            <a:off x="6228184" y="3933056"/>
            <a:ext cx="1368152" cy="1008112"/>
          </a:xfrm>
          <a:prstGeom prst="trapezoid">
            <a:avLst>
              <a:gd name="adj" fmla="val 878"/>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rapezoid 13"/>
          <p:cNvSpPr/>
          <p:nvPr/>
        </p:nvSpPr>
        <p:spPr>
          <a:xfrm flipV="1">
            <a:off x="1547664" y="3933056"/>
            <a:ext cx="1368152" cy="1008112"/>
          </a:xfrm>
          <a:prstGeom prst="trapezoid">
            <a:avLst>
              <a:gd name="adj" fmla="val 878"/>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rapezoid 14"/>
          <p:cNvSpPr/>
          <p:nvPr/>
        </p:nvSpPr>
        <p:spPr>
          <a:xfrm>
            <a:off x="1475656" y="4149080"/>
            <a:ext cx="1584176" cy="432048"/>
          </a:xfrm>
          <a:prstGeom prst="trapezoid">
            <a:avLst>
              <a:gd name="adj" fmla="val 10324"/>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5291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pic>
        <p:nvPicPr>
          <p:cNvPr id="5" name="Picture 4" descr="The process diagram All section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269" y="1340768"/>
            <a:ext cx="7435461" cy="4824536"/>
          </a:xfrm>
          <a:prstGeom prst="rect">
            <a:avLst/>
          </a:prstGeom>
        </p:spPr>
      </p:pic>
      <p:sp>
        <p:nvSpPr>
          <p:cNvPr id="2" name="Title 1"/>
          <p:cNvSpPr>
            <a:spLocks noGrp="1"/>
          </p:cNvSpPr>
          <p:nvPr>
            <p:ph type="title"/>
          </p:nvPr>
        </p:nvSpPr>
        <p:spPr>
          <a:xfrm>
            <a:off x="467544" y="404664"/>
            <a:ext cx="8229600" cy="1143000"/>
          </a:xfrm>
        </p:spPr>
        <p:txBody>
          <a:bodyPr>
            <a:normAutofit/>
          </a:bodyPr>
          <a:lstStyle/>
          <a:p>
            <a:r>
              <a:rPr lang="en-AU" sz="3000" b="1" dirty="0" smtClean="0">
                <a:latin typeface="Helvetica Neue Medium"/>
                <a:cs typeface="Helvetica Neue Medium"/>
              </a:rPr>
              <a:t>The process</a:t>
            </a:r>
            <a:endParaRPr lang="en-AU" sz="3000" b="1" dirty="0">
              <a:latin typeface="Helvetica Neue Medium"/>
              <a:cs typeface="Helvetica Neue Medium"/>
            </a:endParaRPr>
          </a:p>
        </p:txBody>
      </p:sp>
    </p:spTree>
    <p:extLst>
      <p:ext uri="{BB962C8B-B14F-4D97-AF65-F5344CB8AC3E}">
        <p14:creationId xmlns:p14="http://schemas.microsoft.com/office/powerpoint/2010/main" val="775685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2" name="Title 1"/>
          <p:cNvSpPr>
            <a:spLocks noGrp="1"/>
          </p:cNvSpPr>
          <p:nvPr>
            <p:ph type="title"/>
          </p:nvPr>
        </p:nvSpPr>
        <p:spPr>
          <a:xfrm>
            <a:off x="467544" y="692696"/>
            <a:ext cx="8229600" cy="1143000"/>
          </a:xfrm>
        </p:spPr>
        <p:txBody>
          <a:bodyPr>
            <a:normAutofit/>
          </a:bodyPr>
          <a:lstStyle/>
          <a:p>
            <a:r>
              <a:rPr lang="en-AU" sz="3000" b="1" dirty="0" smtClean="0">
                <a:latin typeface="Helvetica Neue Medium"/>
                <a:cs typeface="Helvetica Neue Medium"/>
              </a:rPr>
              <a:t>Self assessment</a:t>
            </a:r>
            <a:br>
              <a:rPr lang="en-AU" sz="3000" b="1" dirty="0" smtClean="0">
                <a:latin typeface="Helvetica Neue Medium"/>
                <a:cs typeface="Helvetica Neue Medium"/>
              </a:rPr>
            </a:br>
            <a:r>
              <a:rPr lang="en-AU" sz="3000" b="1" dirty="0" smtClean="0">
                <a:solidFill>
                  <a:srgbClr val="53992F"/>
                </a:solidFill>
                <a:latin typeface="Helvetica Neue Medium"/>
                <a:cs typeface="Helvetica Neue Medium"/>
              </a:rPr>
              <a:t>Step 1</a:t>
            </a:r>
            <a:endParaRPr lang="en-AU" sz="3000" b="1" dirty="0">
              <a:solidFill>
                <a:srgbClr val="53992F"/>
              </a:solidFill>
              <a:latin typeface="Helvetica Neue Medium"/>
              <a:cs typeface="Helvetica Neue Medium"/>
            </a:endParaRPr>
          </a:p>
        </p:txBody>
      </p:sp>
      <p:sp>
        <p:nvSpPr>
          <p:cNvPr id="3" name="Content Placeholder 2"/>
          <p:cNvSpPr>
            <a:spLocks noGrp="1"/>
          </p:cNvSpPr>
          <p:nvPr>
            <p:ph idx="1"/>
          </p:nvPr>
        </p:nvSpPr>
        <p:spPr/>
        <p:txBody>
          <a:bodyPr/>
          <a:lstStyle/>
          <a:p>
            <a:pPr marL="0" indent="0" algn="ctr">
              <a:buNone/>
            </a:pPr>
            <a:endParaRPr lang="en-AU" b="1" dirty="0" smtClean="0"/>
          </a:p>
          <a:p>
            <a:pPr marL="0" indent="0" algn="ctr">
              <a:buNone/>
            </a:pPr>
            <a:r>
              <a:rPr lang="en-AU" sz="2600" b="1" dirty="0" smtClean="0">
                <a:latin typeface="Helvetica Neue Medium"/>
                <a:cs typeface="Helvetica Neue Medium"/>
              </a:rPr>
              <a:t>Identify the competency standards relevant to</a:t>
            </a:r>
            <a:br>
              <a:rPr lang="en-AU" sz="2600" b="1" dirty="0" smtClean="0">
                <a:latin typeface="Helvetica Neue Medium"/>
                <a:cs typeface="Helvetica Neue Medium"/>
              </a:rPr>
            </a:br>
            <a:r>
              <a:rPr lang="en-AU" sz="2600" b="1" dirty="0" smtClean="0">
                <a:latin typeface="Helvetica Neue Medium"/>
                <a:cs typeface="Helvetica Neue Medium"/>
              </a:rPr>
              <a:t>your scope of practice</a:t>
            </a:r>
            <a:endParaRPr lang="en-AU" sz="2600" b="1" dirty="0">
              <a:latin typeface="Helvetica Neue Medium"/>
              <a:cs typeface="Helvetica Neue Medium"/>
            </a:endParaRPr>
          </a:p>
        </p:txBody>
      </p:sp>
      <p:pic>
        <p:nvPicPr>
          <p:cNvPr id="5" name="Picture 4"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1560" y="3356991"/>
            <a:ext cx="1780261" cy="2671375"/>
          </a:xfrm>
          <a:prstGeom prst="rect">
            <a:avLst/>
          </a:prstGeom>
        </p:spPr>
      </p:pic>
      <p:pic>
        <p:nvPicPr>
          <p:cNvPr id="7" name="Picture 6" descr="skd245116sdc_22.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627784" y="3356991"/>
            <a:ext cx="1777413" cy="2691027"/>
          </a:xfrm>
          <a:prstGeom prst="rect">
            <a:avLst/>
          </a:prstGeom>
        </p:spPr>
      </p:pic>
      <p:pic>
        <p:nvPicPr>
          <p:cNvPr id="6" name="Picture 5" descr="iStock_000009123760Small.jp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644008" y="3356992"/>
            <a:ext cx="1800200" cy="2689187"/>
          </a:xfrm>
          <a:prstGeom prst="rect">
            <a:avLst/>
          </a:prstGeom>
        </p:spPr>
      </p:pic>
      <p:pic>
        <p:nvPicPr>
          <p:cNvPr id="8" name="Picture 7" descr="iStock_000008006145Small.jp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660233" y="3356991"/>
            <a:ext cx="1797281" cy="2690955"/>
          </a:xfrm>
          <a:prstGeom prst="rect">
            <a:avLst/>
          </a:prstGeom>
        </p:spPr>
      </p:pic>
    </p:spTree>
    <p:extLst>
      <p:ext uri="{BB962C8B-B14F-4D97-AF65-F5344CB8AC3E}">
        <p14:creationId xmlns:p14="http://schemas.microsoft.com/office/powerpoint/2010/main" val="970811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2" name="Title 1"/>
          <p:cNvSpPr>
            <a:spLocks noGrp="1"/>
          </p:cNvSpPr>
          <p:nvPr>
            <p:ph type="title"/>
          </p:nvPr>
        </p:nvSpPr>
        <p:spPr>
          <a:xfrm>
            <a:off x="2699792" y="836712"/>
            <a:ext cx="5997352" cy="1143000"/>
          </a:xfrm>
        </p:spPr>
        <p:txBody>
          <a:bodyPr>
            <a:normAutofit/>
          </a:bodyPr>
          <a:lstStyle/>
          <a:p>
            <a:pPr algn="l"/>
            <a:r>
              <a:rPr lang="en-AU" sz="3200" b="1" dirty="0" smtClean="0">
                <a:solidFill>
                  <a:schemeClr val="tx2"/>
                </a:solidFill>
                <a:latin typeface="Helvetica Neue Medium"/>
                <a:cs typeface="Helvetica Neue Medium"/>
              </a:rPr>
              <a:t>Case 1 – Mary</a:t>
            </a:r>
            <a:r>
              <a:rPr lang="en-AU" sz="3200" dirty="0" smtClean="0">
                <a:solidFill>
                  <a:schemeClr val="tx2"/>
                </a:solidFill>
                <a:latin typeface="Helvetica Neue Medium"/>
                <a:cs typeface="Helvetica Neue Medium"/>
              </a:rPr>
              <a:t> </a:t>
            </a:r>
            <a:endParaRPr lang="en-AU" sz="3200" dirty="0">
              <a:solidFill>
                <a:schemeClr val="tx2"/>
              </a:solidFill>
              <a:latin typeface="Helvetica Neue Medium"/>
              <a:cs typeface="Helvetica Neue Medium"/>
            </a:endParaRPr>
          </a:p>
        </p:txBody>
      </p:sp>
      <p:sp>
        <p:nvSpPr>
          <p:cNvPr id="3" name="Content Placeholder 2"/>
          <p:cNvSpPr>
            <a:spLocks noGrp="1"/>
          </p:cNvSpPr>
          <p:nvPr>
            <p:ph idx="1"/>
          </p:nvPr>
        </p:nvSpPr>
        <p:spPr>
          <a:xfrm>
            <a:off x="518864" y="2420888"/>
            <a:ext cx="8229600" cy="4153350"/>
          </a:xfrm>
        </p:spPr>
        <p:txBody>
          <a:bodyPr>
            <a:normAutofit/>
          </a:bodyPr>
          <a:lstStyle/>
          <a:p>
            <a:pPr marL="0" indent="0">
              <a:lnSpc>
                <a:spcPct val="130000"/>
              </a:lnSpc>
              <a:spcAft>
                <a:spcPts val="600"/>
              </a:spcAft>
              <a:buNone/>
            </a:pPr>
            <a:r>
              <a:rPr lang="en-AU" sz="1800" b="1" dirty="0" smtClean="0">
                <a:latin typeface="Helvetica Neue Medium"/>
                <a:cs typeface="Helvetica Neue Medium"/>
              </a:rPr>
              <a:t>Current scope</a:t>
            </a:r>
            <a:r>
              <a:rPr lang="en-AU" sz="1800" dirty="0" smtClean="0">
                <a:latin typeface="Helvetica Neue Medium"/>
                <a:cs typeface="Helvetica Neue Medium"/>
              </a:rPr>
              <a:t>: </a:t>
            </a:r>
            <a:r>
              <a:rPr lang="en-AU" sz="1800" dirty="0">
                <a:latin typeface="Helvetica Neue Light"/>
                <a:cs typeface="Helvetica Neue Light"/>
              </a:rPr>
              <a:t>I work full-time as a pharmacist employee in a community pharmacy. My roles include dispensing and counselling of patients, providing primary healthcare advice and professional services</a:t>
            </a:r>
            <a:r>
              <a:rPr lang="en-AU" sz="1800" dirty="0" smtClean="0">
                <a:latin typeface="Helvetica Neue Light"/>
                <a:cs typeface="Helvetica Neue Light"/>
              </a:rPr>
              <a:t>.</a:t>
            </a:r>
          </a:p>
          <a:p>
            <a:pPr marL="0" indent="0">
              <a:lnSpc>
                <a:spcPct val="130000"/>
              </a:lnSpc>
              <a:spcAft>
                <a:spcPts val="600"/>
              </a:spcAft>
              <a:buNone/>
            </a:pPr>
            <a:r>
              <a:rPr lang="en-AU" sz="1800" b="1" dirty="0" smtClean="0">
                <a:latin typeface="Helvetica Neue Medium"/>
                <a:cs typeface="Helvetica Neue Medium"/>
              </a:rPr>
              <a:t>Future scope:</a:t>
            </a:r>
            <a:r>
              <a:rPr lang="en-AU" sz="1800" dirty="0" smtClean="0">
                <a:latin typeface="Helvetica Neue Medium"/>
                <a:cs typeface="Helvetica Neue Medium"/>
              </a:rPr>
              <a:t> </a:t>
            </a:r>
            <a:r>
              <a:rPr lang="en-AU" sz="1800" dirty="0">
                <a:latin typeface="Helvetica Neue Light"/>
                <a:cs typeface="Helvetica Neue Light"/>
              </a:rPr>
              <a:t>The pharmacy will be introducing a vaccination service within the next year. I will be expected to take some leadership with the implementation of the service, which will include developing and implementing procedures, as well as ensuring staff are appropriately trained and supervised.</a:t>
            </a:r>
          </a:p>
        </p:txBody>
      </p:sp>
      <p:pic>
        <p:nvPicPr>
          <p:cNvPr id="6" name="Picture 5" descr="iStock_000010876492Large.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1560" y="476672"/>
            <a:ext cx="1780261" cy="1784747"/>
          </a:xfrm>
          <a:prstGeom prst="rect">
            <a:avLst/>
          </a:prstGeom>
        </p:spPr>
      </p:pic>
    </p:spTree>
    <p:extLst>
      <p:ext uri="{BB962C8B-B14F-4D97-AF65-F5344CB8AC3E}">
        <p14:creationId xmlns:p14="http://schemas.microsoft.com/office/powerpoint/2010/main" val="1593934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7" name="Title 1"/>
          <p:cNvSpPr txBox="1">
            <a:spLocks/>
          </p:cNvSpPr>
          <p:nvPr/>
        </p:nvSpPr>
        <p:spPr>
          <a:xfrm>
            <a:off x="2699792" y="836712"/>
            <a:ext cx="5997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200" b="1" dirty="0" smtClean="0">
                <a:solidFill>
                  <a:schemeClr val="tx2"/>
                </a:solidFill>
                <a:latin typeface="Helvetica Neue Medium"/>
                <a:cs typeface="Helvetica Neue Medium"/>
              </a:rPr>
              <a:t>Case 2 – </a:t>
            </a:r>
            <a:r>
              <a:rPr lang="en-AU" sz="3200" b="1" dirty="0" err="1" smtClean="0">
                <a:solidFill>
                  <a:schemeClr val="tx2"/>
                </a:solidFill>
                <a:latin typeface="Helvetica Neue Medium"/>
                <a:cs typeface="Helvetica Neue Medium"/>
              </a:rPr>
              <a:t>Aron</a:t>
            </a:r>
            <a:r>
              <a:rPr lang="en-AU" sz="3200" b="1" dirty="0" smtClean="0">
                <a:solidFill>
                  <a:schemeClr val="tx2"/>
                </a:solidFill>
                <a:latin typeface="Helvetica Neue Medium"/>
                <a:cs typeface="Helvetica Neue Medium"/>
              </a:rPr>
              <a:t> </a:t>
            </a:r>
            <a:endParaRPr lang="en-AU" sz="3200" b="1" dirty="0">
              <a:solidFill>
                <a:schemeClr val="tx2"/>
              </a:solidFill>
              <a:latin typeface="Helvetica Neue Medium"/>
              <a:cs typeface="Helvetica Neue Medium"/>
            </a:endParaRPr>
          </a:p>
        </p:txBody>
      </p:sp>
      <p:sp>
        <p:nvSpPr>
          <p:cNvPr id="3" name="Content Placeholder 2"/>
          <p:cNvSpPr>
            <a:spLocks noGrp="1"/>
          </p:cNvSpPr>
          <p:nvPr>
            <p:ph idx="1"/>
          </p:nvPr>
        </p:nvSpPr>
        <p:spPr>
          <a:xfrm>
            <a:off x="539552" y="2504653"/>
            <a:ext cx="8229600" cy="4353347"/>
          </a:xfrm>
        </p:spPr>
        <p:txBody>
          <a:bodyPr>
            <a:normAutofit/>
          </a:bodyPr>
          <a:lstStyle/>
          <a:p>
            <a:pPr marL="0" indent="0">
              <a:lnSpc>
                <a:spcPct val="120000"/>
              </a:lnSpc>
              <a:spcAft>
                <a:spcPts val="600"/>
              </a:spcAft>
              <a:buNone/>
            </a:pPr>
            <a:r>
              <a:rPr lang="en-AU" sz="1800" b="1" dirty="0" smtClean="0">
                <a:latin typeface="Helvetica Neue Medium"/>
                <a:cs typeface="Helvetica Neue Medium"/>
              </a:rPr>
              <a:t>Current scope: </a:t>
            </a:r>
            <a:r>
              <a:rPr lang="en-AU" sz="1800" dirty="0" smtClean="0">
                <a:latin typeface="Helvetica Neue Light"/>
                <a:cs typeface="Helvetica Neue Light"/>
              </a:rPr>
              <a:t>I work in a large tertiary hospital, primarily in the cardiology ward, but also one day a week on-call in the emergency department. Roles include dispensing medicines, reviewing medication charts, patient counselling, monitoring of prescribing patterns, developing prescribing guidelines, and coordinating and monitoring clinical trials. Our </a:t>
            </a:r>
            <a:r>
              <a:rPr lang="en-AU" sz="1800" dirty="0">
                <a:latin typeface="Helvetica Neue Light"/>
                <a:cs typeface="Helvetica Neue Light"/>
              </a:rPr>
              <a:t>hospital is participating in a national project </a:t>
            </a:r>
            <a:r>
              <a:rPr lang="en-AU" sz="1800" dirty="0" smtClean="0">
                <a:latin typeface="Helvetica Neue Light"/>
                <a:cs typeface="Helvetica Neue Light"/>
              </a:rPr>
              <a:t>to improve health outcomes for Aboriginal and Torres Strait Islander peoples presenting with acute coronary syndromes. I also have an adjunct role lecturing at the university.</a:t>
            </a:r>
          </a:p>
          <a:p>
            <a:pPr marL="0" indent="0">
              <a:lnSpc>
                <a:spcPct val="120000"/>
              </a:lnSpc>
              <a:spcAft>
                <a:spcPts val="600"/>
              </a:spcAft>
              <a:buNone/>
            </a:pPr>
            <a:r>
              <a:rPr lang="en-AU" sz="1800" b="1" dirty="0" smtClean="0">
                <a:latin typeface="Helvetica Neue Medium"/>
                <a:cs typeface="Helvetica Neue Medium"/>
              </a:rPr>
              <a:t>Future scope:</a:t>
            </a:r>
            <a:r>
              <a:rPr lang="en-AU" sz="1800" dirty="0" smtClean="0">
                <a:latin typeface="Helvetica Neue Medium"/>
                <a:cs typeface="Helvetica Neue Medium"/>
              </a:rPr>
              <a:t> </a:t>
            </a:r>
            <a:r>
              <a:rPr lang="en-AU" sz="1800" dirty="0" smtClean="0">
                <a:latin typeface="Helvetica Neue Light"/>
                <a:cs typeface="Helvetica Neue Light"/>
              </a:rPr>
              <a:t>I am to be rostered to an area in complex cardiac cases in the near future.</a:t>
            </a:r>
          </a:p>
        </p:txBody>
      </p:sp>
      <p:pic>
        <p:nvPicPr>
          <p:cNvPr id="10" name="Picture 9" descr="skd245116sdc_22.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4347" y="476673"/>
            <a:ext cx="1777413" cy="1768360"/>
          </a:xfrm>
          <a:prstGeom prst="rect">
            <a:avLst/>
          </a:prstGeom>
        </p:spPr>
      </p:pic>
    </p:spTree>
    <p:extLst>
      <p:ext uri="{BB962C8B-B14F-4D97-AF65-F5344CB8AC3E}">
        <p14:creationId xmlns:p14="http://schemas.microsoft.com/office/powerpoint/2010/main" val="4141280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8" name="Title 1"/>
          <p:cNvSpPr txBox="1">
            <a:spLocks/>
          </p:cNvSpPr>
          <p:nvPr/>
        </p:nvSpPr>
        <p:spPr>
          <a:xfrm>
            <a:off x="2699792" y="836712"/>
            <a:ext cx="5997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200" b="1" dirty="0" smtClean="0">
                <a:solidFill>
                  <a:schemeClr val="tx2"/>
                </a:solidFill>
                <a:latin typeface="Helvetica Neue Medium"/>
                <a:cs typeface="Helvetica Neue Medium"/>
              </a:rPr>
              <a:t>Case 3 – Sierra </a:t>
            </a:r>
            <a:endParaRPr lang="en-AU" sz="3200" b="1" dirty="0">
              <a:solidFill>
                <a:schemeClr val="tx2"/>
              </a:solidFill>
              <a:latin typeface="Helvetica Neue Medium"/>
              <a:cs typeface="Helvetica Neue Medium"/>
            </a:endParaRPr>
          </a:p>
        </p:txBody>
      </p:sp>
      <p:sp>
        <p:nvSpPr>
          <p:cNvPr id="3" name="Content Placeholder 2"/>
          <p:cNvSpPr>
            <a:spLocks noGrp="1"/>
          </p:cNvSpPr>
          <p:nvPr>
            <p:ph idx="1"/>
          </p:nvPr>
        </p:nvSpPr>
        <p:spPr>
          <a:xfrm>
            <a:off x="539552" y="2420888"/>
            <a:ext cx="8229600" cy="4320480"/>
          </a:xfrm>
        </p:spPr>
        <p:txBody>
          <a:bodyPr>
            <a:normAutofit/>
          </a:bodyPr>
          <a:lstStyle/>
          <a:p>
            <a:pPr marL="0" indent="0">
              <a:lnSpc>
                <a:spcPct val="120000"/>
              </a:lnSpc>
              <a:spcAft>
                <a:spcPts val="600"/>
              </a:spcAft>
              <a:buNone/>
            </a:pPr>
            <a:r>
              <a:rPr lang="en-AU" sz="1800" b="1" dirty="0" smtClean="0">
                <a:latin typeface="Helvetica Neue Medium"/>
                <a:cs typeface="Helvetica Neue Medium"/>
              </a:rPr>
              <a:t>Current scope: </a:t>
            </a:r>
            <a:r>
              <a:rPr lang="en-AU" sz="1800" dirty="0" smtClean="0">
                <a:latin typeface="Helvetica Neue Light"/>
                <a:cs typeface="Helvetica Neue Light"/>
              </a:rPr>
              <a:t>I work as a locum pharmacist in regional and rural areas across NSW and Qld. </a:t>
            </a:r>
          </a:p>
          <a:p>
            <a:pPr marL="0" indent="0">
              <a:lnSpc>
                <a:spcPct val="120000"/>
              </a:lnSpc>
              <a:spcAft>
                <a:spcPts val="600"/>
              </a:spcAft>
              <a:buNone/>
            </a:pPr>
            <a:r>
              <a:rPr lang="en-AU" sz="1800" dirty="0" smtClean="0">
                <a:latin typeface="Helvetica Neue Light"/>
                <a:cs typeface="Helvetica Neue Light"/>
              </a:rPr>
              <a:t>In community pharmacies, I have roles such as dispensing, providing primary healthcare advice and other professional services (</a:t>
            </a:r>
            <a:r>
              <a:rPr lang="en-AU" sz="1800" dirty="0" err="1" smtClean="0">
                <a:latin typeface="Helvetica Neue Light"/>
                <a:cs typeface="Helvetica Neue Light"/>
              </a:rPr>
              <a:t>MedsCheck</a:t>
            </a:r>
            <a:r>
              <a:rPr lang="en-AU" sz="1800" dirty="0" smtClean="0">
                <a:latin typeface="Helvetica Neue Light"/>
                <a:cs typeface="Helvetica Neue Light"/>
              </a:rPr>
              <a:t>, opioid replacement therapy) and counselling patients. </a:t>
            </a:r>
          </a:p>
          <a:p>
            <a:pPr marL="0" indent="0">
              <a:lnSpc>
                <a:spcPct val="120000"/>
              </a:lnSpc>
              <a:spcAft>
                <a:spcPts val="600"/>
              </a:spcAft>
              <a:buNone/>
            </a:pPr>
            <a:r>
              <a:rPr lang="en-AU" sz="1800" dirty="0" smtClean="0">
                <a:latin typeface="Helvetica Neue Light"/>
                <a:cs typeface="Helvetica Neue Light"/>
              </a:rPr>
              <a:t>I also provide pharmacy services support to Aboriginal Medical Services.</a:t>
            </a:r>
          </a:p>
          <a:p>
            <a:pPr marL="0" indent="0">
              <a:lnSpc>
                <a:spcPct val="120000"/>
              </a:lnSpc>
              <a:spcAft>
                <a:spcPts val="600"/>
              </a:spcAft>
              <a:buNone/>
            </a:pPr>
            <a:r>
              <a:rPr lang="en-AU" sz="1800" dirty="0" smtClean="0">
                <a:latin typeface="Helvetica Neue Light"/>
                <a:cs typeface="Helvetica Neue Light"/>
              </a:rPr>
              <a:t>I am an accredited pharmacist and perform Home Medicines Reviews and Residential Medication Management Reviews.</a:t>
            </a:r>
          </a:p>
          <a:p>
            <a:pPr marL="0" indent="0">
              <a:lnSpc>
                <a:spcPct val="120000"/>
              </a:lnSpc>
              <a:spcAft>
                <a:spcPts val="600"/>
              </a:spcAft>
              <a:buNone/>
            </a:pPr>
            <a:r>
              <a:rPr lang="en-AU" sz="1800" b="1" dirty="0" smtClean="0">
                <a:latin typeface="Helvetica Neue Medium"/>
                <a:cs typeface="Helvetica Neue Medium"/>
              </a:rPr>
              <a:t>Future scope: </a:t>
            </a:r>
            <a:r>
              <a:rPr lang="en-AU" sz="1800" dirty="0" smtClean="0">
                <a:latin typeface="Helvetica Neue Light"/>
                <a:cs typeface="Helvetica Neue Light"/>
              </a:rPr>
              <a:t>Nothing different planned</a:t>
            </a:r>
            <a:endParaRPr lang="en-AU" sz="1800" dirty="0">
              <a:latin typeface="Helvetica Neue Light"/>
              <a:cs typeface="Helvetica Neue Light"/>
            </a:endParaRPr>
          </a:p>
        </p:txBody>
      </p:sp>
      <p:pic>
        <p:nvPicPr>
          <p:cNvPr id="11" name="Picture 10" descr="iStock_000009123760Small.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3568" y="476672"/>
            <a:ext cx="1800200" cy="1801134"/>
          </a:xfrm>
          <a:prstGeom prst="rect">
            <a:avLst/>
          </a:prstGeom>
        </p:spPr>
      </p:pic>
    </p:spTree>
    <p:extLst>
      <p:ext uri="{BB962C8B-B14F-4D97-AF65-F5344CB8AC3E}">
        <p14:creationId xmlns:p14="http://schemas.microsoft.com/office/powerpoint/2010/main" val="3394894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6" name="Title 1"/>
          <p:cNvSpPr txBox="1">
            <a:spLocks/>
          </p:cNvSpPr>
          <p:nvPr/>
        </p:nvSpPr>
        <p:spPr>
          <a:xfrm>
            <a:off x="2699792" y="836712"/>
            <a:ext cx="5997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200" b="1" dirty="0" smtClean="0">
                <a:solidFill>
                  <a:schemeClr val="tx2"/>
                </a:solidFill>
                <a:latin typeface="Helvetica Neue Medium"/>
                <a:cs typeface="Helvetica Neue Medium"/>
              </a:rPr>
              <a:t>Case 4 – Lee </a:t>
            </a:r>
            <a:endParaRPr lang="en-AU" sz="3200" b="1" dirty="0">
              <a:solidFill>
                <a:schemeClr val="tx2"/>
              </a:solidFill>
              <a:latin typeface="Helvetica Neue Medium"/>
              <a:cs typeface="Helvetica Neue Medium"/>
            </a:endParaRPr>
          </a:p>
        </p:txBody>
      </p:sp>
      <p:sp>
        <p:nvSpPr>
          <p:cNvPr id="3" name="Content Placeholder 2"/>
          <p:cNvSpPr>
            <a:spLocks noGrp="1"/>
          </p:cNvSpPr>
          <p:nvPr>
            <p:ph idx="1"/>
          </p:nvPr>
        </p:nvSpPr>
        <p:spPr>
          <a:xfrm>
            <a:off x="539552" y="2420888"/>
            <a:ext cx="8374114" cy="4680520"/>
          </a:xfrm>
        </p:spPr>
        <p:txBody>
          <a:bodyPr>
            <a:normAutofit/>
          </a:bodyPr>
          <a:lstStyle/>
          <a:p>
            <a:pPr marL="0" indent="0">
              <a:lnSpc>
                <a:spcPct val="140000"/>
              </a:lnSpc>
              <a:spcAft>
                <a:spcPts val="600"/>
              </a:spcAft>
              <a:buNone/>
            </a:pPr>
            <a:r>
              <a:rPr lang="en-AU" sz="1800" b="1" dirty="0">
                <a:latin typeface="Helvetica Neue Medium"/>
                <a:cs typeface="Helvetica Neue Medium"/>
              </a:rPr>
              <a:t>Current scope:</a:t>
            </a:r>
            <a:r>
              <a:rPr lang="en-AU" sz="1800" b="1" dirty="0">
                <a:latin typeface="Helvetica Neue Light"/>
                <a:cs typeface="Helvetica Neue Light"/>
              </a:rPr>
              <a:t> </a:t>
            </a:r>
            <a:r>
              <a:rPr lang="en-AU" sz="1800" dirty="0">
                <a:latin typeface="Helvetica Neue Light"/>
                <a:cs typeface="Helvetica Neue Light"/>
              </a:rPr>
              <a:t>I have a proprietary interest in one pharmacy. The pharmacy offers dispensing and counselling of patients, the provision of primary healthcare advice and professional services. It is registered for 6CPA medication adherence programs (staged supply, dose administration aids, and clinical interventions) and is also involved in the Pharmacy Diabetes Screening Trial. </a:t>
            </a:r>
          </a:p>
          <a:p>
            <a:pPr marL="0" indent="0">
              <a:lnSpc>
                <a:spcPct val="140000"/>
              </a:lnSpc>
              <a:spcAft>
                <a:spcPts val="600"/>
              </a:spcAft>
              <a:buNone/>
            </a:pPr>
            <a:r>
              <a:rPr lang="en-AU" sz="1800" b="1" dirty="0" smtClean="0">
                <a:latin typeface="Helvetica Neue Medium"/>
                <a:cs typeface="Helvetica Neue Medium"/>
              </a:rPr>
              <a:t>Future scope: </a:t>
            </a:r>
            <a:r>
              <a:rPr lang="en-AU" sz="1800" dirty="0">
                <a:latin typeface="Helvetica Neue Light"/>
                <a:cs typeface="Helvetica Neue Light"/>
              </a:rPr>
              <a:t>I will cease being the Pharmacist in Charge at the end of the month, not dispensing in the pharmacy any more but retaining my ownership and management role</a:t>
            </a:r>
            <a:r>
              <a:rPr lang="en-AU" sz="1800" dirty="0" smtClean="0">
                <a:latin typeface="Helvetica Neue Light"/>
                <a:cs typeface="Helvetica Neue Light"/>
              </a:rPr>
              <a:t>.</a:t>
            </a:r>
            <a:endParaRPr lang="en-AU" sz="1800" dirty="0">
              <a:latin typeface="Helvetica Neue Light"/>
              <a:cs typeface="Helvetica Neue Light"/>
            </a:endParaRPr>
          </a:p>
        </p:txBody>
      </p:sp>
      <p:pic>
        <p:nvPicPr>
          <p:cNvPr id="10" name="Picture 9" descr="iStock_000008006145Small.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4479" y="476672"/>
            <a:ext cx="1797281" cy="1792941"/>
          </a:xfrm>
          <a:prstGeom prst="rect">
            <a:avLst/>
          </a:prstGeom>
        </p:spPr>
      </p:pic>
    </p:spTree>
    <p:extLst>
      <p:ext uri="{BB962C8B-B14F-4D97-AF65-F5344CB8AC3E}">
        <p14:creationId xmlns:p14="http://schemas.microsoft.com/office/powerpoint/2010/main" val="4063597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2" name="Title 1"/>
          <p:cNvSpPr>
            <a:spLocks noGrp="1"/>
          </p:cNvSpPr>
          <p:nvPr>
            <p:ph type="title"/>
          </p:nvPr>
        </p:nvSpPr>
        <p:spPr>
          <a:xfrm>
            <a:off x="467544" y="485800"/>
            <a:ext cx="8229600" cy="1143000"/>
          </a:xfrm>
        </p:spPr>
        <p:txBody>
          <a:bodyPr>
            <a:normAutofit/>
          </a:bodyPr>
          <a:lstStyle/>
          <a:p>
            <a:r>
              <a:rPr lang="en-AU" sz="3000" b="1" dirty="0">
                <a:latin typeface="Helvetica Neue Medium"/>
                <a:cs typeface="Helvetica Neue Medium"/>
              </a:rPr>
              <a:t>Your scope of practice changes over time</a:t>
            </a:r>
          </a:p>
        </p:txBody>
      </p:sp>
      <p:pic>
        <p:nvPicPr>
          <p:cNvPr id="3" name="Picture 2" descr="Continumm of Practice diagram.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75656" y="1556792"/>
            <a:ext cx="6156687" cy="4104456"/>
          </a:xfrm>
          <a:prstGeom prst="rect">
            <a:avLst/>
          </a:prstGeom>
        </p:spPr>
      </p:pic>
      <p:pic>
        <p:nvPicPr>
          <p:cNvPr id="4" name="Picture 3" descr="Continumm of Practice diagram@1,5x.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9672" y="1462872"/>
            <a:ext cx="6105431" cy="4681066"/>
          </a:xfrm>
          <a:prstGeom prst="rect">
            <a:avLst/>
          </a:prstGeom>
        </p:spPr>
      </p:pic>
    </p:spTree>
    <p:extLst>
      <p:ext uri="{BB962C8B-B14F-4D97-AF65-F5344CB8AC3E}">
        <p14:creationId xmlns:p14="http://schemas.microsoft.com/office/powerpoint/2010/main" val="2777872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60933" cy="6858000"/>
          </a:xfrm>
          <a:prstGeom prst="rect">
            <a:avLst/>
          </a:prstGeom>
        </p:spPr>
      </p:pic>
      <p:sp>
        <p:nvSpPr>
          <p:cNvPr id="2" name="Title 1"/>
          <p:cNvSpPr>
            <a:spLocks noGrp="1"/>
          </p:cNvSpPr>
          <p:nvPr>
            <p:ph type="title"/>
          </p:nvPr>
        </p:nvSpPr>
        <p:spPr>
          <a:xfrm>
            <a:off x="0" y="764704"/>
            <a:ext cx="4968552" cy="1143000"/>
          </a:xfrm>
        </p:spPr>
        <p:txBody>
          <a:bodyPr>
            <a:normAutofit/>
          </a:bodyPr>
          <a:lstStyle/>
          <a:p>
            <a:r>
              <a:rPr lang="en-AU" sz="3000" b="1" dirty="0" smtClean="0">
                <a:latin typeface="Helvetica Neue Medium"/>
                <a:cs typeface="Helvetica Neue Medium"/>
              </a:rPr>
              <a:t>Understanding the Framework</a:t>
            </a:r>
            <a:endParaRPr lang="en-AU" sz="3000" b="1" dirty="0">
              <a:latin typeface="Helvetica Neue Medium"/>
              <a:cs typeface="Helvetica Neue Medium"/>
            </a:endParaRPr>
          </a:p>
        </p:txBody>
      </p:sp>
      <p:pic>
        <p:nvPicPr>
          <p:cNvPr id="9" name="Picture 8" descr="2016 Framework image.pdf"/>
          <p:cNvPicPr>
            <a:picLocks noChangeAspect="1"/>
          </p:cNvPicPr>
          <p:nvPr/>
        </p:nvPicPr>
        <p:blipFill rotWithShape="1">
          <a:blip r:embed="rId4" cstate="print">
            <a:extLst>
              <a:ext uri="{28A0092B-C50C-407E-A947-70E740481C1C}">
                <a14:useLocalDpi xmlns:a14="http://schemas.microsoft.com/office/drawing/2010/main"/>
              </a:ext>
            </a:extLst>
          </a:blip>
          <a:srcRect l="5493" t="4015" r="11801" b="10240"/>
          <a:stretch/>
        </p:blipFill>
        <p:spPr>
          <a:xfrm>
            <a:off x="4860032" y="836712"/>
            <a:ext cx="3672408" cy="5387919"/>
          </a:xfrm>
          <a:prstGeom prst="rect">
            <a:avLst/>
          </a:prstGeom>
        </p:spPr>
      </p:pic>
      <p:sp>
        <p:nvSpPr>
          <p:cNvPr id="6" name="Line Callout 2 5"/>
          <p:cNvSpPr/>
          <p:nvPr/>
        </p:nvSpPr>
        <p:spPr>
          <a:xfrm>
            <a:off x="1115616" y="2420888"/>
            <a:ext cx="2661730" cy="576064"/>
          </a:xfrm>
          <a:prstGeom prst="borderCallout2">
            <a:avLst>
              <a:gd name="adj1" fmla="val 48024"/>
              <a:gd name="adj2" fmla="val 100108"/>
              <a:gd name="adj3" fmla="val 48185"/>
              <a:gd name="adj4" fmla="val 133636"/>
              <a:gd name="adj5" fmla="val -80203"/>
              <a:gd name="adj6" fmla="val 149717"/>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200" u="none" strike="noStrike" kern="0" cap="none" spc="0" normalizeH="0" baseline="0" noProof="0" dirty="0">
                <a:ln>
                  <a:noFill/>
                </a:ln>
                <a:solidFill>
                  <a:sysClr val="windowText" lastClr="000000"/>
                </a:solidFill>
                <a:effectLst/>
                <a:uLnTx/>
                <a:uFillTx/>
                <a:latin typeface="Helvetica Neue Light"/>
                <a:ea typeface="Calibri"/>
                <a:cs typeface="Helvetica Neue Light"/>
              </a:rPr>
              <a:t>An </a:t>
            </a:r>
            <a:r>
              <a:rPr kumimoji="0" lang="en-AU" sz="1600" u="none" strike="noStrike" kern="0" cap="none" spc="0" normalizeH="0" baseline="0" noProof="0" dirty="0">
                <a:ln>
                  <a:noFill/>
                </a:ln>
                <a:solidFill>
                  <a:srgbClr val="FF0000"/>
                </a:solidFill>
                <a:effectLst/>
                <a:uLnTx/>
                <a:uFillTx/>
                <a:latin typeface="Helvetica Neue Light"/>
                <a:ea typeface="Calibri"/>
                <a:cs typeface="Helvetica Neue Light"/>
              </a:rPr>
              <a:t>*</a:t>
            </a:r>
            <a:r>
              <a:rPr kumimoji="0" lang="en-AU" sz="1200" u="none" strike="noStrike" kern="0" cap="none" spc="0" normalizeH="0" baseline="0" noProof="0" dirty="0">
                <a:ln>
                  <a:noFill/>
                </a:ln>
                <a:solidFill>
                  <a:srgbClr val="FF0000"/>
                </a:solidFill>
                <a:effectLst/>
                <a:uLnTx/>
                <a:uFillTx/>
                <a:latin typeface="Helvetica Neue Light"/>
                <a:ea typeface="Calibri"/>
                <a:cs typeface="Helvetica Neue Light"/>
              </a:rPr>
              <a:t> </a:t>
            </a:r>
            <a:r>
              <a:rPr kumimoji="0" lang="en-AU" sz="1200" u="none" strike="noStrike" kern="0" cap="none" spc="0" normalizeH="0" baseline="0" noProof="0" dirty="0">
                <a:ln>
                  <a:noFill/>
                </a:ln>
                <a:solidFill>
                  <a:sysClr val="windowText" lastClr="000000"/>
                </a:solidFill>
                <a:effectLst/>
                <a:uLnTx/>
                <a:uFillTx/>
                <a:latin typeface="Helvetica Neue Light"/>
                <a:ea typeface="Calibri"/>
                <a:cs typeface="Helvetica Neue Light"/>
              </a:rPr>
              <a:t>means this competency is relevant in ALL scopes of practice.</a:t>
            </a:r>
            <a:r>
              <a:rPr kumimoji="0" lang="en-AU" sz="12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sp>
        <p:nvSpPr>
          <p:cNvPr id="11" name="Oval 10"/>
          <p:cNvSpPr/>
          <p:nvPr/>
        </p:nvSpPr>
        <p:spPr>
          <a:xfrm>
            <a:off x="5076056" y="1772816"/>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5076056" y="371703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Line Callout 2 6"/>
          <p:cNvSpPr/>
          <p:nvPr/>
        </p:nvSpPr>
        <p:spPr>
          <a:xfrm>
            <a:off x="1115616" y="4293096"/>
            <a:ext cx="2664296" cy="754272"/>
          </a:xfrm>
          <a:prstGeom prst="borderCallout2">
            <a:avLst>
              <a:gd name="adj1" fmla="val 49883"/>
              <a:gd name="adj2" fmla="val 99731"/>
              <a:gd name="adj3" fmla="val 49232"/>
              <a:gd name="adj4" fmla="val 132625"/>
              <a:gd name="adj5" fmla="val -52425"/>
              <a:gd name="adj6" fmla="val 149678"/>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200" u="none" strike="noStrike" kern="0" cap="none" spc="0" normalizeH="0" baseline="0" noProof="0" dirty="0">
                <a:ln>
                  <a:noFill/>
                </a:ln>
                <a:solidFill>
                  <a:sysClr val="windowText" lastClr="000000"/>
                </a:solidFill>
                <a:effectLst/>
                <a:uLnTx/>
                <a:uFillTx/>
                <a:latin typeface="Helvetica Neue Light"/>
                <a:ea typeface="Calibri"/>
                <a:cs typeface="Helvetica Neue Light"/>
              </a:rPr>
              <a:t>For the other competencies, you need to determine whether they are relevant to your scope of practice.</a:t>
            </a:r>
          </a:p>
        </p:txBody>
      </p:sp>
    </p:spTree>
    <p:extLst>
      <p:ext uri="{BB962C8B-B14F-4D97-AF65-F5344CB8AC3E}">
        <p14:creationId xmlns:p14="http://schemas.microsoft.com/office/powerpoint/2010/main" val="2644298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0" y="-3550"/>
            <a:ext cx="9160933" cy="6858000"/>
          </a:xfrm>
          <a:prstGeom prst="rect">
            <a:avLst/>
          </a:prstGeom>
        </p:spPr>
      </p:pic>
      <p:pic>
        <p:nvPicPr>
          <p:cNvPr id="2" name="Picture 1" descr="Standard 3.6 example.pdf"/>
          <p:cNvPicPr>
            <a:picLocks noChangeAspect="1"/>
          </p:cNvPicPr>
          <p:nvPr/>
        </p:nvPicPr>
        <p:blipFill rotWithShape="1">
          <a:blip r:embed="rId4" cstate="print">
            <a:extLst>
              <a:ext uri="{28A0092B-C50C-407E-A947-70E740481C1C}">
                <a14:useLocalDpi xmlns:a14="http://schemas.microsoft.com/office/drawing/2010/main"/>
              </a:ext>
            </a:extLst>
          </a:blip>
          <a:srcRect l="19083" t="4377" r="20563" b="4264"/>
          <a:stretch/>
        </p:blipFill>
        <p:spPr>
          <a:xfrm rot="5400000">
            <a:off x="3073874" y="-977530"/>
            <a:ext cx="2924880" cy="6265333"/>
          </a:xfrm>
          <a:prstGeom prst="rect">
            <a:avLst/>
          </a:prstGeom>
        </p:spPr>
      </p:pic>
      <p:pic>
        <p:nvPicPr>
          <p:cNvPr id="4" name="Picture 3" descr="Standard 3.6 example.pdf"/>
          <p:cNvPicPr>
            <a:picLocks noChangeAspect="1"/>
          </p:cNvPicPr>
          <p:nvPr/>
        </p:nvPicPr>
        <p:blipFill rotWithShape="1">
          <a:blip r:embed="rId5" cstate="print">
            <a:extLst>
              <a:ext uri="{28A0092B-C50C-407E-A947-70E740481C1C}">
                <a14:useLocalDpi xmlns:a14="http://schemas.microsoft.com/office/drawing/2010/main"/>
              </a:ext>
            </a:extLst>
          </a:blip>
          <a:srcRect l="12729" t="4602" r="34948" b="4602"/>
          <a:stretch/>
        </p:blipFill>
        <p:spPr>
          <a:xfrm rot="5400000">
            <a:off x="3268492" y="1799424"/>
            <a:ext cx="2535645" cy="6226848"/>
          </a:xfrm>
          <a:prstGeom prst="rect">
            <a:avLst/>
          </a:prstGeom>
        </p:spPr>
      </p:pic>
      <p:sp>
        <p:nvSpPr>
          <p:cNvPr id="8" name="Line Callout 2 7"/>
          <p:cNvSpPr/>
          <p:nvPr/>
        </p:nvSpPr>
        <p:spPr>
          <a:xfrm>
            <a:off x="107504" y="188640"/>
            <a:ext cx="1224136" cy="1512168"/>
          </a:xfrm>
          <a:prstGeom prst="borderCallout2">
            <a:avLst>
              <a:gd name="adj1" fmla="val 14678"/>
              <a:gd name="adj2" fmla="val 99816"/>
              <a:gd name="adj3" fmla="val 14866"/>
              <a:gd name="adj4" fmla="val 137306"/>
              <a:gd name="adj5" fmla="val 52797"/>
              <a:gd name="adj6" fmla="val 137551"/>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1.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Each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Competency Standard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consists of a number of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Enabling Competencies</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9" name="Line Callout 2 8"/>
          <p:cNvSpPr/>
          <p:nvPr/>
        </p:nvSpPr>
        <p:spPr>
          <a:xfrm>
            <a:off x="2699792" y="44623"/>
            <a:ext cx="3888432" cy="648073"/>
          </a:xfrm>
          <a:prstGeom prst="borderCallout2">
            <a:avLst>
              <a:gd name="adj1" fmla="val 99878"/>
              <a:gd name="adj2" fmla="val 46039"/>
              <a:gd name="adj3" fmla="val 137525"/>
              <a:gd name="adj4" fmla="val 46061"/>
              <a:gd name="adj5" fmla="val 137383"/>
              <a:gd name="adj6" fmla="val 55381"/>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u="none" strike="noStrike" kern="0" cap="none" spc="0" normalizeH="0" baseline="0" noProof="0" dirty="0">
                <a:ln>
                  <a:noFill/>
                </a:ln>
                <a:solidFill>
                  <a:srgbClr val="000000"/>
                </a:solidFill>
                <a:effectLst/>
                <a:uLnTx/>
                <a:uFillTx/>
                <a:latin typeface="Helvetica Neue Medium"/>
                <a:ea typeface="Calibri"/>
                <a:cs typeface="Helvetica Neue Medium"/>
              </a:rPr>
              <a:t>2.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Each of the Enabling Competencies is associated with a number of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Performance Criteria</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 These are the behaviours that would be observed if you are competent.</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cxnSp>
        <p:nvCxnSpPr>
          <p:cNvPr id="10" name="Straight Arrow Connector 9"/>
          <p:cNvCxnSpPr/>
          <p:nvPr/>
        </p:nvCxnSpPr>
        <p:spPr>
          <a:xfrm flipV="1">
            <a:off x="4932040" y="1556792"/>
            <a:ext cx="2209800" cy="9525"/>
          </a:xfrm>
          <a:prstGeom prst="straightConnector1">
            <a:avLst/>
          </a:prstGeom>
          <a:noFill/>
          <a:ln w="28575" cap="flat" cmpd="sng" algn="ctr">
            <a:solidFill>
              <a:schemeClr val="accent2"/>
            </a:solidFill>
            <a:prstDash val="solid"/>
            <a:tailEnd type="arrow"/>
          </a:ln>
          <a:effectLst/>
        </p:spPr>
      </p:cxnSp>
      <p:sp>
        <p:nvSpPr>
          <p:cNvPr id="11" name="Line Callout 2 10"/>
          <p:cNvSpPr/>
          <p:nvPr/>
        </p:nvSpPr>
        <p:spPr>
          <a:xfrm>
            <a:off x="6828515" y="1772816"/>
            <a:ext cx="2315485" cy="1728192"/>
          </a:xfrm>
          <a:prstGeom prst="borderCallout2">
            <a:avLst>
              <a:gd name="adj1" fmla="val 14706"/>
              <a:gd name="adj2" fmla="val -590"/>
              <a:gd name="adj3" fmla="val 14706"/>
              <a:gd name="adj4" fmla="val -36984"/>
              <a:gd name="adj5" fmla="val -5013"/>
              <a:gd name="adj6" fmla="val -36669"/>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0"/>
              </a:spcAft>
              <a:buClrTx/>
              <a:buSzTx/>
              <a:buFontTx/>
              <a:buNone/>
              <a:tabLst/>
              <a:defRPr/>
            </a:pPr>
            <a:r>
              <a:rPr kumimoji="0" lang="en-AU" sz="1100" u="none" strike="noStrike" kern="0" cap="none" spc="0" normalizeH="0" baseline="0" noProof="0" dirty="0">
                <a:ln>
                  <a:noFill/>
                </a:ln>
                <a:solidFill>
                  <a:srgbClr val="000000"/>
                </a:solidFill>
                <a:effectLst/>
                <a:uLnTx/>
                <a:uFillTx/>
                <a:latin typeface="Helvetica Neue Medium"/>
                <a:ea typeface="Calibri"/>
                <a:cs typeface="Helvetica Neue Medium"/>
              </a:rPr>
              <a:t>4.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As you progress through your career towards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advanced levels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of performance, the level of performance expected of you may </a:t>
            </a:r>
            <a:r>
              <a:rPr kumimoji="0" lang="en-AU" sz="1100" u="none" strike="noStrike" kern="0" cap="none" spc="0" normalizeH="0" baseline="0" noProof="0" dirty="0" smtClean="0">
                <a:ln>
                  <a:noFill/>
                </a:ln>
                <a:solidFill>
                  <a:srgbClr val="000000"/>
                </a:solidFill>
                <a:effectLst/>
                <a:uLnTx/>
                <a:uFillTx/>
                <a:latin typeface="Helvetica Neue Light"/>
                <a:ea typeface="Calibri"/>
                <a:cs typeface="Helvetica Neue Light"/>
              </a:rPr>
              <a:t>increase.</a:t>
            </a:r>
          </a:p>
          <a:p>
            <a:pPr marL="0" marR="0" lvl="0" indent="0" defTabSz="914400" eaLnBrk="1" fontAlgn="auto" latinLnBrk="0" hangingPunct="1">
              <a:lnSpc>
                <a:spcPct val="115000"/>
              </a:lnSpc>
              <a:spcBef>
                <a:spcPts val="0"/>
              </a:spcBef>
              <a:spcAft>
                <a:spcPts val="0"/>
              </a:spcAft>
              <a:buClrTx/>
              <a:buSzTx/>
              <a:buFontTx/>
              <a:buNone/>
              <a:tabLst/>
              <a:defRPr/>
            </a:pPr>
            <a:r>
              <a:rPr lang="en-AU" sz="1100" kern="0" dirty="0" smtClean="0">
                <a:solidFill>
                  <a:srgbClr val="000000"/>
                </a:solidFill>
                <a:latin typeface="Helvetica Neue Light"/>
                <a:ea typeface="Calibri"/>
                <a:cs typeface="Helvetica Neue Light"/>
              </a:rPr>
              <a:t>Performance criteria fields which are intended to be unused are shaded in grey.</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2" name="Line Callout 2 11"/>
          <p:cNvSpPr/>
          <p:nvPr/>
        </p:nvSpPr>
        <p:spPr>
          <a:xfrm>
            <a:off x="107504" y="2204864"/>
            <a:ext cx="1224135" cy="2808312"/>
          </a:xfrm>
          <a:prstGeom prst="borderCallout2">
            <a:avLst>
              <a:gd name="adj1" fmla="val 17681"/>
              <a:gd name="adj2" fmla="val 100129"/>
              <a:gd name="adj3" fmla="val 17503"/>
              <a:gd name="adj4" fmla="val 239011"/>
              <a:gd name="adj5" fmla="val -33435"/>
              <a:gd name="adj6" fmla="val 238892"/>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3. General </a:t>
            </a:r>
            <a:r>
              <a:rPr kumimoji="0" lang="en-AU" sz="1100" b="1" u="none" strike="noStrike" kern="0" cap="none" spc="0" normalizeH="0" baseline="0" noProof="0" dirty="0" smtClean="0">
                <a:ln>
                  <a:noFill/>
                </a:ln>
                <a:solidFill>
                  <a:srgbClr val="000000"/>
                </a:solidFill>
                <a:effectLst/>
                <a:uLnTx/>
                <a:uFillTx/>
                <a:latin typeface="Helvetica Neue Medium"/>
                <a:ea typeface="Calibri"/>
                <a:cs typeface="Helvetica Neue Medium"/>
              </a:rPr>
              <a:t>level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performance criteria are described for those behaviours expected at initial registration and the time prior to progressing towards advanced levels of performance</a:t>
            </a:r>
            <a:r>
              <a:rPr kumimoji="0" lang="en-AU" sz="1100" u="none" strike="noStrike" kern="0" cap="none" spc="0" normalizeH="0" baseline="0" noProof="0" dirty="0" smtClean="0">
                <a:ln>
                  <a:noFill/>
                </a:ln>
                <a:solidFill>
                  <a:srgbClr val="000000"/>
                </a:solidFill>
                <a:effectLst/>
                <a:uLnTx/>
                <a:uFillTx/>
                <a:latin typeface="Helvetica Neue Light"/>
                <a:ea typeface="Calibri"/>
                <a:cs typeface="Helvetica Neue Light"/>
              </a:rPr>
              <a:t>.</a:t>
            </a:r>
            <a:r>
              <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rPr>
              <a:t> </a:t>
            </a:r>
          </a:p>
        </p:txBody>
      </p:sp>
      <p:sp>
        <p:nvSpPr>
          <p:cNvPr id="13" name="Line Callout 2 12"/>
          <p:cNvSpPr/>
          <p:nvPr/>
        </p:nvSpPr>
        <p:spPr>
          <a:xfrm>
            <a:off x="3728184" y="5013176"/>
            <a:ext cx="2860040" cy="1780389"/>
          </a:xfrm>
          <a:prstGeom prst="borderCallout2">
            <a:avLst>
              <a:gd name="adj1" fmla="val -1391"/>
              <a:gd name="adj2" fmla="val 7339"/>
              <a:gd name="adj3" fmla="val -552"/>
              <a:gd name="adj4" fmla="val 7926"/>
              <a:gd name="adj5" fmla="val -51939"/>
              <a:gd name="adj6" fmla="val 7826"/>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5. Evidence examples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are provided only for those performance criteria at General level, to assist users to understand the intent of the performance criteria. </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Note: they are only examples. You may have other examples of evidence that are more relevant to your role and the services you provide.</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5" name="Oval 14"/>
          <p:cNvSpPr/>
          <p:nvPr/>
        </p:nvSpPr>
        <p:spPr>
          <a:xfrm>
            <a:off x="1691680" y="980728"/>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4860032" y="83671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915816" y="1052736"/>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868144" y="1484784"/>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3851920" y="3861048"/>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236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0" y="-3550"/>
            <a:ext cx="9160933" cy="6858000"/>
          </a:xfrm>
          <a:prstGeom prst="rect">
            <a:avLst/>
          </a:prstGeom>
        </p:spPr>
      </p:pic>
      <p:pic>
        <p:nvPicPr>
          <p:cNvPr id="4" name="Picture 3" descr="Standard 3.6 example.pdf"/>
          <p:cNvPicPr>
            <a:picLocks noChangeAspect="1"/>
          </p:cNvPicPr>
          <p:nvPr/>
        </p:nvPicPr>
        <p:blipFill rotWithShape="1">
          <a:blip r:embed="rId4" cstate="print">
            <a:extLst>
              <a:ext uri="{28A0092B-C50C-407E-A947-70E740481C1C}">
                <a14:useLocalDpi xmlns:a14="http://schemas.microsoft.com/office/drawing/2010/main"/>
              </a:ext>
            </a:extLst>
          </a:blip>
          <a:srcRect l="19083" t="4377" r="20563" b="4264"/>
          <a:stretch/>
        </p:blipFill>
        <p:spPr>
          <a:xfrm rot="5400000">
            <a:off x="3073874" y="-977530"/>
            <a:ext cx="2924880" cy="6265333"/>
          </a:xfrm>
          <a:prstGeom prst="rect">
            <a:avLst/>
          </a:prstGeom>
        </p:spPr>
      </p:pic>
      <p:pic>
        <p:nvPicPr>
          <p:cNvPr id="5" name="Picture 4" descr="Standard 3.6 example.pdf"/>
          <p:cNvPicPr>
            <a:picLocks noChangeAspect="1"/>
          </p:cNvPicPr>
          <p:nvPr/>
        </p:nvPicPr>
        <p:blipFill rotWithShape="1">
          <a:blip r:embed="rId5" cstate="print">
            <a:extLst>
              <a:ext uri="{28A0092B-C50C-407E-A947-70E740481C1C}">
                <a14:useLocalDpi xmlns:a14="http://schemas.microsoft.com/office/drawing/2010/main"/>
              </a:ext>
            </a:extLst>
          </a:blip>
          <a:srcRect l="12729" t="4602" r="34948" b="4602"/>
          <a:stretch/>
        </p:blipFill>
        <p:spPr>
          <a:xfrm rot="5400000">
            <a:off x="3268492" y="1799424"/>
            <a:ext cx="2535645" cy="6226848"/>
          </a:xfrm>
          <a:prstGeom prst="rect">
            <a:avLst/>
          </a:prstGeom>
        </p:spPr>
      </p:pic>
      <p:sp>
        <p:nvSpPr>
          <p:cNvPr id="6" name="Line Callout 2 5"/>
          <p:cNvSpPr/>
          <p:nvPr/>
        </p:nvSpPr>
        <p:spPr>
          <a:xfrm>
            <a:off x="107504" y="188640"/>
            <a:ext cx="1224136" cy="1512168"/>
          </a:xfrm>
          <a:prstGeom prst="borderCallout2">
            <a:avLst>
              <a:gd name="adj1" fmla="val 14678"/>
              <a:gd name="adj2" fmla="val 99816"/>
              <a:gd name="adj3" fmla="val 14866"/>
              <a:gd name="adj4" fmla="val 137306"/>
              <a:gd name="adj5" fmla="val 52797"/>
              <a:gd name="adj6" fmla="val 137551"/>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1.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Each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Competency Standard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consists of a number of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Enabling Competencies</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0" name="Oval 9"/>
          <p:cNvSpPr/>
          <p:nvPr/>
        </p:nvSpPr>
        <p:spPr>
          <a:xfrm>
            <a:off x="1691680" y="980728"/>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696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0" y="-3550"/>
            <a:ext cx="9160933" cy="6858000"/>
          </a:xfrm>
          <a:prstGeom prst="rect">
            <a:avLst/>
          </a:prstGeom>
        </p:spPr>
      </p:pic>
      <p:pic>
        <p:nvPicPr>
          <p:cNvPr id="5" name="Picture 4" descr="Standard 3.6 example.pdf"/>
          <p:cNvPicPr>
            <a:picLocks noChangeAspect="1"/>
          </p:cNvPicPr>
          <p:nvPr/>
        </p:nvPicPr>
        <p:blipFill rotWithShape="1">
          <a:blip r:embed="rId4" cstate="print">
            <a:extLst>
              <a:ext uri="{28A0092B-C50C-407E-A947-70E740481C1C}">
                <a14:useLocalDpi xmlns:a14="http://schemas.microsoft.com/office/drawing/2010/main"/>
              </a:ext>
            </a:extLst>
          </a:blip>
          <a:srcRect l="19083" t="4377" r="20563" b="4264"/>
          <a:stretch/>
        </p:blipFill>
        <p:spPr>
          <a:xfrm rot="5400000">
            <a:off x="3073874" y="-977530"/>
            <a:ext cx="2924880" cy="6265333"/>
          </a:xfrm>
          <a:prstGeom prst="rect">
            <a:avLst/>
          </a:prstGeom>
        </p:spPr>
      </p:pic>
      <p:pic>
        <p:nvPicPr>
          <p:cNvPr id="6" name="Picture 5" descr="Standard 3.6 example.pdf"/>
          <p:cNvPicPr>
            <a:picLocks noChangeAspect="1"/>
          </p:cNvPicPr>
          <p:nvPr/>
        </p:nvPicPr>
        <p:blipFill rotWithShape="1">
          <a:blip r:embed="rId5" cstate="print">
            <a:extLst>
              <a:ext uri="{28A0092B-C50C-407E-A947-70E740481C1C}">
                <a14:useLocalDpi xmlns:a14="http://schemas.microsoft.com/office/drawing/2010/main"/>
              </a:ext>
            </a:extLst>
          </a:blip>
          <a:srcRect l="12729" t="4602" r="34948" b="4602"/>
          <a:stretch/>
        </p:blipFill>
        <p:spPr>
          <a:xfrm rot="5400000">
            <a:off x="3268492" y="1799424"/>
            <a:ext cx="2535645" cy="6226848"/>
          </a:xfrm>
          <a:prstGeom prst="rect">
            <a:avLst/>
          </a:prstGeom>
        </p:spPr>
      </p:pic>
      <p:sp>
        <p:nvSpPr>
          <p:cNvPr id="8" name="Line Callout 2 7"/>
          <p:cNvSpPr/>
          <p:nvPr/>
        </p:nvSpPr>
        <p:spPr>
          <a:xfrm>
            <a:off x="2699792" y="44623"/>
            <a:ext cx="3888432" cy="648073"/>
          </a:xfrm>
          <a:prstGeom prst="borderCallout2">
            <a:avLst>
              <a:gd name="adj1" fmla="val 99878"/>
              <a:gd name="adj2" fmla="val 46039"/>
              <a:gd name="adj3" fmla="val 137525"/>
              <a:gd name="adj4" fmla="val 46061"/>
              <a:gd name="adj5" fmla="val 137383"/>
              <a:gd name="adj6" fmla="val 55381"/>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2.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Each of the Enabling Competencies is associated with a number of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Performance Criteria</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 These are the behaviours that would be observed if you are competent.</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4" name="Oval 13"/>
          <p:cNvSpPr/>
          <p:nvPr/>
        </p:nvSpPr>
        <p:spPr>
          <a:xfrm>
            <a:off x="4860032" y="83671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8022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0" y="-3550"/>
            <a:ext cx="9160933" cy="6858000"/>
          </a:xfrm>
          <a:prstGeom prst="rect">
            <a:avLst/>
          </a:prstGeom>
        </p:spPr>
      </p:pic>
      <p:pic>
        <p:nvPicPr>
          <p:cNvPr id="5" name="Picture 4" descr="Standard 3.6 example.pdf"/>
          <p:cNvPicPr>
            <a:picLocks noChangeAspect="1"/>
          </p:cNvPicPr>
          <p:nvPr/>
        </p:nvPicPr>
        <p:blipFill rotWithShape="1">
          <a:blip r:embed="rId4" cstate="print">
            <a:extLst>
              <a:ext uri="{28A0092B-C50C-407E-A947-70E740481C1C}">
                <a14:useLocalDpi xmlns:a14="http://schemas.microsoft.com/office/drawing/2010/main"/>
              </a:ext>
            </a:extLst>
          </a:blip>
          <a:srcRect l="19083" t="4377" r="20563" b="4264"/>
          <a:stretch/>
        </p:blipFill>
        <p:spPr>
          <a:xfrm rot="5400000">
            <a:off x="3073874" y="-977530"/>
            <a:ext cx="2924880" cy="6265333"/>
          </a:xfrm>
          <a:prstGeom prst="rect">
            <a:avLst/>
          </a:prstGeom>
        </p:spPr>
      </p:pic>
      <p:pic>
        <p:nvPicPr>
          <p:cNvPr id="6" name="Picture 5" descr="Standard 3.6 example.pdf"/>
          <p:cNvPicPr>
            <a:picLocks noChangeAspect="1"/>
          </p:cNvPicPr>
          <p:nvPr/>
        </p:nvPicPr>
        <p:blipFill rotWithShape="1">
          <a:blip r:embed="rId5" cstate="print">
            <a:extLst>
              <a:ext uri="{28A0092B-C50C-407E-A947-70E740481C1C}">
                <a14:useLocalDpi xmlns:a14="http://schemas.microsoft.com/office/drawing/2010/main"/>
              </a:ext>
            </a:extLst>
          </a:blip>
          <a:srcRect l="12729" t="4602" r="34948" b="4602"/>
          <a:stretch/>
        </p:blipFill>
        <p:spPr>
          <a:xfrm rot="5400000">
            <a:off x="3268492" y="1799424"/>
            <a:ext cx="2535645" cy="6226848"/>
          </a:xfrm>
          <a:prstGeom prst="rect">
            <a:avLst/>
          </a:prstGeom>
        </p:spPr>
      </p:pic>
      <p:sp>
        <p:nvSpPr>
          <p:cNvPr id="15" name="Oval 14"/>
          <p:cNvSpPr/>
          <p:nvPr/>
        </p:nvSpPr>
        <p:spPr>
          <a:xfrm>
            <a:off x="2915816" y="1052736"/>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Line Callout 2 7"/>
          <p:cNvSpPr/>
          <p:nvPr/>
        </p:nvSpPr>
        <p:spPr>
          <a:xfrm>
            <a:off x="107504" y="2204864"/>
            <a:ext cx="1224135" cy="2808312"/>
          </a:xfrm>
          <a:prstGeom prst="borderCallout2">
            <a:avLst>
              <a:gd name="adj1" fmla="val 17681"/>
              <a:gd name="adj2" fmla="val 100129"/>
              <a:gd name="adj3" fmla="val 17503"/>
              <a:gd name="adj4" fmla="val 239011"/>
              <a:gd name="adj5" fmla="val -33435"/>
              <a:gd name="adj6" fmla="val 238892"/>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3. General </a:t>
            </a:r>
            <a:r>
              <a:rPr kumimoji="0" lang="en-AU" sz="1100" b="1" u="none" strike="noStrike" kern="0" cap="none" spc="0" normalizeH="0" baseline="0" noProof="0" dirty="0" smtClean="0">
                <a:ln>
                  <a:noFill/>
                </a:ln>
                <a:solidFill>
                  <a:srgbClr val="000000"/>
                </a:solidFill>
                <a:effectLst/>
                <a:uLnTx/>
                <a:uFillTx/>
                <a:latin typeface="Helvetica Neue Medium"/>
                <a:ea typeface="Calibri"/>
                <a:cs typeface="Helvetica Neue Medium"/>
              </a:rPr>
              <a:t>level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performance criteria are described for those behaviours expected at initial registration and the time prior to progressing towards advanced levels of performance</a:t>
            </a:r>
            <a:r>
              <a:rPr kumimoji="0" lang="en-AU" sz="1100" u="none" strike="noStrike" kern="0" cap="none" spc="0" normalizeH="0" baseline="0" noProof="0" dirty="0" smtClean="0">
                <a:ln>
                  <a:noFill/>
                </a:ln>
                <a:solidFill>
                  <a:srgbClr val="000000"/>
                </a:solidFill>
                <a:effectLst/>
                <a:uLnTx/>
                <a:uFillTx/>
                <a:latin typeface="Helvetica Neue Light"/>
                <a:ea typeface="Calibri"/>
                <a:cs typeface="Helvetica Neue Light"/>
              </a:rPr>
              <a:t>.</a:t>
            </a:r>
            <a:r>
              <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rPr>
              <a:t> </a:t>
            </a:r>
          </a:p>
        </p:txBody>
      </p:sp>
    </p:spTree>
    <p:extLst>
      <p:ext uri="{BB962C8B-B14F-4D97-AF65-F5344CB8AC3E}">
        <p14:creationId xmlns:p14="http://schemas.microsoft.com/office/powerpoint/2010/main" val="18699344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0" y="-3550"/>
            <a:ext cx="9160933" cy="6858000"/>
          </a:xfrm>
          <a:prstGeom prst="rect">
            <a:avLst/>
          </a:prstGeom>
        </p:spPr>
      </p:pic>
      <p:pic>
        <p:nvPicPr>
          <p:cNvPr id="5" name="Picture 4" descr="Standard 3.6 example.pdf"/>
          <p:cNvPicPr>
            <a:picLocks noChangeAspect="1"/>
          </p:cNvPicPr>
          <p:nvPr/>
        </p:nvPicPr>
        <p:blipFill rotWithShape="1">
          <a:blip r:embed="rId4" cstate="print">
            <a:extLst>
              <a:ext uri="{28A0092B-C50C-407E-A947-70E740481C1C}">
                <a14:useLocalDpi xmlns:a14="http://schemas.microsoft.com/office/drawing/2010/main"/>
              </a:ext>
            </a:extLst>
          </a:blip>
          <a:srcRect l="19083" t="4377" r="20563" b="4264"/>
          <a:stretch/>
        </p:blipFill>
        <p:spPr>
          <a:xfrm rot="5400000">
            <a:off x="3073874" y="-977530"/>
            <a:ext cx="2924880" cy="6265333"/>
          </a:xfrm>
          <a:prstGeom prst="rect">
            <a:avLst/>
          </a:prstGeom>
        </p:spPr>
      </p:pic>
      <p:pic>
        <p:nvPicPr>
          <p:cNvPr id="6" name="Picture 5" descr="Standard 3.6 example.pdf"/>
          <p:cNvPicPr>
            <a:picLocks noChangeAspect="1"/>
          </p:cNvPicPr>
          <p:nvPr/>
        </p:nvPicPr>
        <p:blipFill rotWithShape="1">
          <a:blip r:embed="rId5" cstate="print">
            <a:extLst>
              <a:ext uri="{28A0092B-C50C-407E-A947-70E740481C1C}">
                <a14:useLocalDpi xmlns:a14="http://schemas.microsoft.com/office/drawing/2010/main"/>
              </a:ext>
            </a:extLst>
          </a:blip>
          <a:srcRect l="12729" t="4602" r="34948" b="4602"/>
          <a:stretch/>
        </p:blipFill>
        <p:spPr>
          <a:xfrm rot="5400000">
            <a:off x="3268492" y="1799424"/>
            <a:ext cx="2535645" cy="6226848"/>
          </a:xfrm>
          <a:prstGeom prst="rect">
            <a:avLst/>
          </a:prstGeom>
        </p:spPr>
      </p:pic>
      <p:cxnSp>
        <p:nvCxnSpPr>
          <p:cNvPr id="9" name="Straight Arrow Connector 8"/>
          <p:cNvCxnSpPr/>
          <p:nvPr/>
        </p:nvCxnSpPr>
        <p:spPr>
          <a:xfrm flipV="1">
            <a:off x="4932040" y="1556792"/>
            <a:ext cx="2209800" cy="9525"/>
          </a:xfrm>
          <a:prstGeom prst="straightConnector1">
            <a:avLst/>
          </a:prstGeom>
          <a:noFill/>
          <a:ln w="28575" cap="flat" cmpd="sng" algn="ctr">
            <a:solidFill>
              <a:schemeClr val="accent2"/>
            </a:solidFill>
            <a:prstDash val="solid"/>
            <a:tailEnd type="arrow"/>
          </a:ln>
          <a:effectLst/>
        </p:spPr>
      </p:cxnSp>
      <p:sp>
        <p:nvSpPr>
          <p:cNvPr id="16" name="Oval 15"/>
          <p:cNvSpPr/>
          <p:nvPr/>
        </p:nvSpPr>
        <p:spPr>
          <a:xfrm>
            <a:off x="5868144" y="1484784"/>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Line Callout 2 17"/>
          <p:cNvSpPr/>
          <p:nvPr/>
        </p:nvSpPr>
        <p:spPr>
          <a:xfrm>
            <a:off x="6828515" y="1772816"/>
            <a:ext cx="2315485" cy="1728192"/>
          </a:xfrm>
          <a:prstGeom prst="borderCallout2">
            <a:avLst>
              <a:gd name="adj1" fmla="val 14706"/>
              <a:gd name="adj2" fmla="val -590"/>
              <a:gd name="adj3" fmla="val 14706"/>
              <a:gd name="adj4" fmla="val -36984"/>
              <a:gd name="adj5" fmla="val -5013"/>
              <a:gd name="adj6" fmla="val -36669"/>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4.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As you progress through your career towards </a:t>
            </a: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advanced levels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of performance, the level of performance expected of you may </a:t>
            </a:r>
            <a:r>
              <a:rPr kumimoji="0" lang="en-AU" sz="1100" u="none" strike="noStrike" kern="0" cap="none" spc="0" normalizeH="0" baseline="0" noProof="0" dirty="0" smtClean="0">
                <a:ln>
                  <a:noFill/>
                </a:ln>
                <a:solidFill>
                  <a:srgbClr val="000000"/>
                </a:solidFill>
                <a:effectLst/>
                <a:uLnTx/>
                <a:uFillTx/>
                <a:latin typeface="Helvetica Neue Light"/>
                <a:ea typeface="Calibri"/>
                <a:cs typeface="Helvetica Neue Light"/>
              </a:rPr>
              <a:t>increase.</a:t>
            </a:r>
          </a:p>
          <a:p>
            <a:pPr marL="0" marR="0" lvl="0" indent="0" defTabSz="914400" eaLnBrk="1" fontAlgn="auto" latinLnBrk="0" hangingPunct="1">
              <a:lnSpc>
                <a:spcPct val="115000"/>
              </a:lnSpc>
              <a:spcBef>
                <a:spcPts val="0"/>
              </a:spcBef>
              <a:spcAft>
                <a:spcPts val="0"/>
              </a:spcAft>
              <a:buClrTx/>
              <a:buSzTx/>
              <a:buFontTx/>
              <a:buNone/>
              <a:tabLst/>
              <a:defRPr/>
            </a:pPr>
            <a:r>
              <a:rPr lang="en-AU" sz="1100" kern="0" dirty="0" smtClean="0">
                <a:solidFill>
                  <a:srgbClr val="000000"/>
                </a:solidFill>
                <a:latin typeface="Helvetica Neue Light"/>
                <a:ea typeface="Calibri"/>
                <a:cs typeface="Helvetica Neue Light"/>
              </a:rPr>
              <a:t>Performance criteria fields which are intended to be unused are shaded in grey.</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Tree>
    <p:extLst>
      <p:ext uri="{BB962C8B-B14F-4D97-AF65-F5344CB8AC3E}">
        <p14:creationId xmlns:p14="http://schemas.microsoft.com/office/powerpoint/2010/main" val="2014750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0" y="-3550"/>
            <a:ext cx="9160933" cy="6858000"/>
          </a:xfrm>
          <a:prstGeom prst="rect">
            <a:avLst/>
          </a:prstGeom>
        </p:spPr>
      </p:pic>
      <p:pic>
        <p:nvPicPr>
          <p:cNvPr id="5" name="Picture 4" descr="Standard 3.6 example.pdf"/>
          <p:cNvPicPr>
            <a:picLocks noChangeAspect="1"/>
          </p:cNvPicPr>
          <p:nvPr/>
        </p:nvPicPr>
        <p:blipFill rotWithShape="1">
          <a:blip r:embed="rId4" cstate="print">
            <a:extLst>
              <a:ext uri="{28A0092B-C50C-407E-A947-70E740481C1C}">
                <a14:useLocalDpi xmlns:a14="http://schemas.microsoft.com/office/drawing/2010/main"/>
              </a:ext>
            </a:extLst>
          </a:blip>
          <a:srcRect l="19083" t="4377" r="20563" b="4264"/>
          <a:stretch/>
        </p:blipFill>
        <p:spPr>
          <a:xfrm rot="5400000">
            <a:off x="3073874" y="-977530"/>
            <a:ext cx="2924880" cy="6265333"/>
          </a:xfrm>
          <a:prstGeom prst="rect">
            <a:avLst/>
          </a:prstGeom>
        </p:spPr>
      </p:pic>
      <p:pic>
        <p:nvPicPr>
          <p:cNvPr id="6" name="Picture 5" descr="Standard 3.6 example.pdf"/>
          <p:cNvPicPr>
            <a:picLocks noChangeAspect="1"/>
          </p:cNvPicPr>
          <p:nvPr/>
        </p:nvPicPr>
        <p:blipFill rotWithShape="1">
          <a:blip r:embed="rId5" cstate="print">
            <a:extLst>
              <a:ext uri="{28A0092B-C50C-407E-A947-70E740481C1C}">
                <a14:useLocalDpi xmlns:a14="http://schemas.microsoft.com/office/drawing/2010/main"/>
              </a:ext>
            </a:extLst>
          </a:blip>
          <a:srcRect l="12729" t="4602" r="34948" b="4602"/>
          <a:stretch/>
        </p:blipFill>
        <p:spPr>
          <a:xfrm rot="5400000">
            <a:off x="3268492" y="1799424"/>
            <a:ext cx="2535645" cy="6226848"/>
          </a:xfrm>
          <a:prstGeom prst="rect">
            <a:avLst/>
          </a:prstGeom>
        </p:spPr>
      </p:pic>
      <p:sp>
        <p:nvSpPr>
          <p:cNvPr id="12" name="Line Callout 2 11"/>
          <p:cNvSpPr/>
          <p:nvPr/>
        </p:nvSpPr>
        <p:spPr>
          <a:xfrm>
            <a:off x="4580565" y="4581128"/>
            <a:ext cx="2860040" cy="1780389"/>
          </a:xfrm>
          <a:prstGeom prst="borderCallout2">
            <a:avLst>
              <a:gd name="adj1" fmla="val -372"/>
              <a:gd name="adj2" fmla="val 7656"/>
              <a:gd name="adj3" fmla="val -17366"/>
              <a:gd name="adj4" fmla="val 7609"/>
              <a:gd name="adj5" fmla="val -35125"/>
              <a:gd name="adj6" fmla="val -19134"/>
            </a:avLst>
          </a:prstGeom>
          <a:solidFill>
            <a:sysClr val="window" lastClr="FFFFFF"/>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1" u="none" strike="noStrike" kern="0" cap="none" spc="0" normalizeH="0" baseline="0" noProof="0" dirty="0">
                <a:ln>
                  <a:noFill/>
                </a:ln>
                <a:solidFill>
                  <a:srgbClr val="000000"/>
                </a:solidFill>
                <a:effectLst/>
                <a:uLnTx/>
                <a:uFillTx/>
                <a:latin typeface="Helvetica Neue Medium"/>
                <a:ea typeface="Calibri"/>
                <a:cs typeface="Helvetica Neue Medium"/>
              </a:rPr>
              <a:t>5. Evidence examples </a:t>
            </a: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are provided only for those performance criteria at General level, to assist users to understand the intent of the performance criteria. </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u="none" strike="noStrike" kern="0" cap="none" spc="0" normalizeH="0" baseline="0" noProof="0" dirty="0">
                <a:ln>
                  <a:noFill/>
                </a:ln>
                <a:solidFill>
                  <a:srgbClr val="000000"/>
                </a:solidFill>
                <a:effectLst/>
                <a:uLnTx/>
                <a:uFillTx/>
                <a:latin typeface="Helvetica Neue Light"/>
                <a:ea typeface="Calibri"/>
                <a:cs typeface="Helvetica Neue Light"/>
              </a:rPr>
              <a:t>Note: they are only examples. You may have other examples of evidence that are more relevant to your role and the services you provide.</a:t>
            </a:r>
            <a:endParaRPr kumimoji="0" lang="en-AU" sz="11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7" name="Oval 16"/>
          <p:cNvSpPr/>
          <p:nvPr/>
        </p:nvSpPr>
        <p:spPr>
          <a:xfrm>
            <a:off x="3851920" y="3861048"/>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35199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4" name="Picture 3" descr="The process diagram All sections.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7704" y="1916832"/>
            <a:ext cx="7546439" cy="4896544"/>
          </a:xfrm>
          <a:prstGeom prst="rect">
            <a:avLst/>
          </a:prstGeom>
        </p:spPr>
      </p:pic>
      <p:sp>
        <p:nvSpPr>
          <p:cNvPr id="2" name="Title 1"/>
          <p:cNvSpPr>
            <a:spLocks noGrp="1"/>
          </p:cNvSpPr>
          <p:nvPr>
            <p:ph type="title"/>
          </p:nvPr>
        </p:nvSpPr>
        <p:spPr>
          <a:xfrm>
            <a:off x="3275856" y="1556792"/>
            <a:ext cx="5328592" cy="1143000"/>
          </a:xfrm>
        </p:spPr>
        <p:txBody>
          <a:bodyPr>
            <a:noAutofit/>
          </a:bodyPr>
          <a:lstStyle/>
          <a:p>
            <a:r>
              <a:rPr lang="en-AU" sz="2000" b="1" dirty="0" smtClean="0">
                <a:latin typeface="Helvetica Neue Medium"/>
                <a:cs typeface="Helvetica Neue Medium"/>
              </a:rPr>
              <a:t>Identify </a:t>
            </a:r>
            <a:r>
              <a:rPr lang="en-AU" sz="2000" b="1" dirty="0">
                <a:latin typeface="Helvetica Neue Medium"/>
                <a:cs typeface="Helvetica Neue Medium"/>
              </a:rPr>
              <a:t>the competency standards relevant to your scope of </a:t>
            </a:r>
            <a:r>
              <a:rPr lang="en-AU" sz="2000" b="1" dirty="0" smtClean="0">
                <a:latin typeface="Helvetica Neue Medium"/>
                <a:cs typeface="Helvetica Neue Medium"/>
              </a:rPr>
              <a:t>practice (</a:t>
            </a:r>
            <a:r>
              <a:rPr lang="en-AU" sz="2000" b="1" dirty="0">
                <a:latin typeface="Helvetica Neue Medium"/>
                <a:cs typeface="Helvetica Neue Medium"/>
              </a:rPr>
              <a:t>continued</a:t>
            </a:r>
            <a:r>
              <a:rPr lang="en-AU" sz="2000" b="1" dirty="0" smtClean="0">
                <a:latin typeface="Helvetica Neue Medium"/>
                <a:cs typeface="Helvetica Neue Medium"/>
              </a:rPr>
              <a:t>)</a:t>
            </a:r>
            <a:endParaRPr lang="en-AU" sz="2000" b="1" dirty="0">
              <a:latin typeface="Helvetica Neue Medium"/>
              <a:cs typeface="Helvetica Neue Medium"/>
            </a:endParaRPr>
          </a:p>
        </p:txBody>
      </p:sp>
      <p:sp>
        <p:nvSpPr>
          <p:cNvPr id="5" name="TextBox 4"/>
          <p:cNvSpPr txBox="1"/>
          <p:nvPr/>
        </p:nvSpPr>
        <p:spPr>
          <a:xfrm>
            <a:off x="165614" y="260648"/>
            <a:ext cx="2160240" cy="888705"/>
          </a:xfrm>
          <a:prstGeom prst="rect">
            <a:avLst/>
          </a:prstGeom>
          <a:noFill/>
        </p:spPr>
        <p:txBody>
          <a:bodyPr wrap="square" rtlCol="0">
            <a:spAutoFit/>
          </a:bodyPr>
          <a:lstStyle/>
          <a:p>
            <a:pPr>
              <a:lnSpc>
                <a:spcPct val="115000"/>
              </a:lnSpc>
              <a:spcAft>
                <a:spcPts val="0"/>
              </a:spcAft>
            </a:pPr>
            <a:r>
              <a:rPr lang="en-AU" sz="900" dirty="0">
                <a:latin typeface="Helvetica Neue Medium"/>
                <a:ea typeface="Calibri"/>
                <a:cs typeface="Helvetica Neue Medium"/>
              </a:rPr>
              <a:t>Domain 1.</a:t>
            </a:r>
            <a:endParaRPr lang="en-AU" sz="1050" dirty="0">
              <a:latin typeface="Helvetica Neue Medium"/>
              <a:ea typeface="Calibri"/>
              <a:cs typeface="Helvetica Neue Medium"/>
            </a:endParaRPr>
          </a:p>
          <a:p>
            <a:pPr>
              <a:lnSpc>
                <a:spcPct val="115000"/>
              </a:lnSpc>
              <a:spcAft>
                <a:spcPts val="0"/>
              </a:spcAft>
            </a:pPr>
            <a:r>
              <a:rPr lang="en-AU" b="1" dirty="0">
                <a:solidFill>
                  <a:srgbClr val="E0AA0F"/>
                </a:solidFill>
                <a:latin typeface="Helvetica Neue"/>
                <a:ea typeface="Calibri"/>
                <a:cs typeface="Helvetica Neue"/>
              </a:rPr>
              <a:t>Professionalism and </a:t>
            </a:r>
            <a:r>
              <a:rPr lang="en-AU" b="1" dirty="0" smtClean="0">
                <a:solidFill>
                  <a:srgbClr val="E0AA0F"/>
                </a:solidFill>
                <a:latin typeface="Helvetica Neue"/>
                <a:ea typeface="Calibri"/>
                <a:cs typeface="Helvetica Neue"/>
              </a:rPr>
              <a:t>ethics</a:t>
            </a:r>
            <a:endParaRPr lang="en-AU" sz="1000" b="1" dirty="0">
              <a:latin typeface="Helvetica Neue"/>
              <a:ea typeface="Calibri"/>
              <a:cs typeface="Helvetica Neue"/>
            </a:endParaRPr>
          </a:p>
        </p:txBody>
      </p:sp>
      <p:sp>
        <p:nvSpPr>
          <p:cNvPr id="6" name="TextBox 5"/>
          <p:cNvSpPr txBox="1"/>
          <p:nvPr/>
        </p:nvSpPr>
        <p:spPr>
          <a:xfrm>
            <a:off x="165614" y="1435264"/>
            <a:ext cx="2287378" cy="888705"/>
          </a:xfrm>
          <a:prstGeom prst="rect">
            <a:avLst/>
          </a:prstGeom>
          <a:noFill/>
        </p:spPr>
        <p:txBody>
          <a:bodyPr wrap="square" rtlCol="0">
            <a:spAutoFit/>
          </a:bodyPr>
          <a:lstStyle/>
          <a:p>
            <a:pPr>
              <a:lnSpc>
                <a:spcPct val="115000"/>
              </a:lnSpc>
              <a:spcAft>
                <a:spcPts val="0"/>
              </a:spcAft>
            </a:pPr>
            <a:r>
              <a:rPr lang="en-AU" sz="900" dirty="0">
                <a:latin typeface="Helvetica Neue Medium"/>
                <a:ea typeface="Calibri"/>
                <a:cs typeface="Helvetica Neue Medium"/>
              </a:rPr>
              <a:t>Domain </a:t>
            </a:r>
            <a:r>
              <a:rPr lang="en-AU" sz="900" dirty="0" smtClean="0">
                <a:latin typeface="Helvetica Neue Medium"/>
                <a:ea typeface="Calibri"/>
                <a:cs typeface="Helvetica Neue Medium"/>
              </a:rPr>
              <a:t>2.</a:t>
            </a:r>
            <a:endParaRPr lang="en-AU" sz="1050" dirty="0">
              <a:latin typeface="Helvetica Neue Medium"/>
              <a:ea typeface="Calibri"/>
              <a:cs typeface="Helvetica Neue Medium"/>
            </a:endParaRPr>
          </a:p>
          <a:p>
            <a:pPr>
              <a:lnSpc>
                <a:spcPct val="115000"/>
              </a:lnSpc>
              <a:spcAft>
                <a:spcPts val="0"/>
              </a:spcAft>
            </a:pPr>
            <a:r>
              <a:rPr lang="en-AU" b="1" dirty="0">
                <a:solidFill>
                  <a:srgbClr val="F95602"/>
                </a:solidFill>
                <a:latin typeface="Helvetica Neue"/>
                <a:ea typeface="Calibri"/>
                <a:cs typeface="Helvetica Neue"/>
              </a:rPr>
              <a:t>Communication and collaboration</a:t>
            </a:r>
            <a:endParaRPr lang="en-AU" sz="1000" b="1" dirty="0">
              <a:latin typeface="Helvetica Neue"/>
              <a:ea typeface="Calibri"/>
              <a:cs typeface="Helvetica Neue"/>
            </a:endParaRPr>
          </a:p>
        </p:txBody>
      </p:sp>
      <p:sp>
        <p:nvSpPr>
          <p:cNvPr id="7" name="TextBox 6"/>
          <p:cNvSpPr txBox="1"/>
          <p:nvPr/>
        </p:nvSpPr>
        <p:spPr>
          <a:xfrm>
            <a:off x="179512" y="2492896"/>
            <a:ext cx="2274628" cy="1207254"/>
          </a:xfrm>
          <a:prstGeom prst="rect">
            <a:avLst/>
          </a:prstGeom>
          <a:noFill/>
        </p:spPr>
        <p:txBody>
          <a:bodyPr wrap="square" rtlCol="0">
            <a:spAutoFit/>
          </a:bodyPr>
          <a:lstStyle/>
          <a:p>
            <a:pPr>
              <a:lnSpc>
                <a:spcPct val="115000"/>
              </a:lnSpc>
              <a:spcAft>
                <a:spcPts val="0"/>
              </a:spcAft>
            </a:pPr>
            <a:r>
              <a:rPr lang="en-AU" sz="900" dirty="0">
                <a:latin typeface="Helvetica Neue Medium"/>
                <a:ea typeface="Calibri"/>
                <a:cs typeface="Helvetica Neue Medium"/>
              </a:rPr>
              <a:t>Domain </a:t>
            </a:r>
            <a:r>
              <a:rPr lang="en-AU" sz="900" dirty="0" smtClean="0">
                <a:latin typeface="Helvetica Neue Medium"/>
                <a:ea typeface="Calibri"/>
                <a:cs typeface="Helvetica Neue Medium"/>
              </a:rPr>
              <a:t>3.</a:t>
            </a:r>
            <a:endParaRPr lang="en-AU" sz="1050" dirty="0">
              <a:latin typeface="Helvetica Neue Medium"/>
              <a:ea typeface="Calibri"/>
              <a:cs typeface="Helvetica Neue Medium"/>
            </a:endParaRPr>
          </a:p>
          <a:p>
            <a:pPr>
              <a:lnSpc>
                <a:spcPct val="115000"/>
              </a:lnSpc>
              <a:spcAft>
                <a:spcPts val="0"/>
              </a:spcAft>
            </a:pPr>
            <a:r>
              <a:rPr lang="en-AU" b="1" dirty="0">
                <a:solidFill>
                  <a:srgbClr val="930FA5"/>
                </a:solidFill>
                <a:latin typeface="Helvetica Neue"/>
                <a:ea typeface="Calibri"/>
                <a:cs typeface="Helvetica Neue"/>
              </a:rPr>
              <a:t>Medicines management and patient care</a:t>
            </a:r>
            <a:endParaRPr lang="en-AU" sz="1000" b="1" dirty="0">
              <a:latin typeface="Helvetica Neue"/>
              <a:ea typeface="Calibri"/>
              <a:cs typeface="Helvetica Neue"/>
            </a:endParaRPr>
          </a:p>
        </p:txBody>
      </p:sp>
      <p:sp>
        <p:nvSpPr>
          <p:cNvPr id="8" name="TextBox 7"/>
          <p:cNvSpPr txBox="1"/>
          <p:nvPr/>
        </p:nvSpPr>
        <p:spPr>
          <a:xfrm>
            <a:off x="179512" y="5085184"/>
            <a:ext cx="1800200" cy="888705"/>
          </a:xfrm>
          <a:prstGeom prst="rect">
            <a:avLst/>
          </a:prstGeom>
          <a:noFill/>
        </p:spPr>
        <p:txBody>
          <a:bodyPr wrap="square" rtlCol="0">
            <a:spAutoFit/>
          </a:bodyPr>
          <a:lstStyle/>
          <a:p>
            <a:pPr>
              <a:lnSpc>
                <a:spcPct val="115000"/>
              </a:lnSpc>
              <a:spcAft>
                <a:spcPts val="0"/>
              </a:spcAft>
            </a:pPr>
            <a:r>
              <a:rPr lang="en-AU" sz="900" dirty="0">
                <a:latin typeface="Helvetica Neue Medium"/>
                <a:ea typeface="Calibri"/>
                <a:cs typeface="Helvetica Neue Medium"/>
              </a:rPr>
              <a:t>Domain </a:t>
            </a:r>
            <a:r>
              <a:rPr lang="en-AU" sz="900" dirty="0" smtClean="0">
                <a:latin typeface="Helvetica Neue Medium"/>
                <a:ea typeface="Calibri"/>
                <a:cs typeface="Helvetica Neue Medium"/>
              </a:rPr>
              <a:t>5.</a:t>
            </a:r>
            <a:endParaRPr lang="en-AU" sz="1050" dirty="0">
              <a:latin typeface="Helvetica Neue Medium"/>
              <a:ea typeface="Calibri"/>
              <a:cs typeface="Helvetica Neue Medium"/>
            </a:endParaRPr>
          </a:p>
          <a:p>
            <a:pPr>
              <a:lnSpc>
                <a:spcPct val="115000"/>
              </a:lnSpc>
              <a:spcAft>
                <a:spcPts val="0"/>
              </a:spcAft>
            </a:pPr>
            <a:r>
              <a:rPr lang="en-AU" b="1" dirty="0">
                <a:solidFill>
                  <a:srgbClr val="A3AF07"/>
                </a:solidFill>
                <a:latin typeface="Helvetica Neue"/>
                <a:ea typeface="Calibri"/>
                <a:cs typeface="Helvetica Neue"/>
              </a:rPr>
              <a:t>Education and research</a:t>
            </a:r>
            <a:endParaRPr lang="en-AU" sz="1000" b="1" dirty="0">
              <a:latin typeface="Helvetica Neue"/>
              <a:ea typeface="Calibri"/>
              <a:cs typeface="Helvetica Neue"/>
            </a:endParaRPr>
          </a:p>
        </p:txBody>
      </p:sp>
      <p:sp>
        <p:nvSpPr>
          <p:cNvPr id="9" name="TextBox 8"/>
          <p:cNvSpPr txBox="1"/>
          <p:nvPr/>
        </p:nvSpPr>
        <p:spPr>
          <a:xfrm>
            <a:off x="179512" y="4131396"/>
            <a:ext cx="2030121" cy="881780"/>
          </a:xfrm>
          <a:prstGeom prst="rect">
            <a:avLst/>
          </a:prstGeom>
          <a:noFill/>
        </p:spPr>
        <p:txBody>
          <a:bodyPr wrap="square" rtlCol="0">
            <a:spAutoFit/>
          </a:bodyPr>
          <a:lstStyle/>
          <a:p>
            <a:pPr>
              <a:lnSpc>
                <a:spcPct val="115000"/>
              </a:lnSpc>
              <a:spcAft>
                <a:spcPts val="0"/>
              </a:spcAft>
            </a:pPr>
            <a:r>
              <a:rPr lang="en-AU" sz="900" dirty="0">
                <a:latin typeface="Helvetica Neue Medium"/>
                <a:ea typeface="Calibri"/>
                <a:cs typeface="Helvetica Neue Medium"/>
              </a:rPr>
              <a:t>Domain </a:t>
            </a:r>
            <a:r>
              <a:rPr lang="en-AU" sz="900" dirty="0" smtClean="0">
                <a:latin typeface="Helvetica Neue Medium"/>
                <a:ea typeface="Calibri"/>
                <a:cs typeface="Helvetica Neue Medium"/>
              </a:rPr>
              <a:t>4.</a:t>
            </a:r>
            <a:endParaRPr lang="en-AU" sz="1050" dirty="0">
              <a:latin typeface="Helvetica Neue Medium"/>
              <a:ea typeface="Calibri"/>
              <a:cs typeface="Helvetica Neue Medium"/>
            </a:endParaRPr>
          </a:p>
          <a:p>
            <a:pPr>
              <a:lnSpc>
                <a:spcPct val="115000"/>
              </a:lnSpc>
              <a:spcAft>
                <a:spcPts val="0"/>
              </a:spcAft>
            </a:pPr>
            <a:r>
              <a:rPr lang="en-AU" b="1" dirty="0">
                <a:solidFill>
                  <a:srgbClr val="E60094"/>
                </a:solidFill>
                <a:latin typeface="Helvetica Neue"/>
                <a:ea typeface="Calibri"/>
                <a:cs typeface="Helvetica Neue"/>
              </a:rPr>
              <a:t>Leadership </a:t>
            </a:r>
            <a:r>
              <a:rPr lang="en-AU" b="1" dirty="0" smtClean="0">
                <a:solidFill>
                  <a:srgbClr val="E60094"/>
                </a:solidFill>
                <a:latin typeface="Helvetica Neue"/>
                <a:ea typeface="Calibri"/>
                <a:cs typeface="Helvetica Neue"/>
              </a:rPr>
              <a:t>and </a:t>
            </a:r>
            <a:r>
              <a:rPr lang="en-AU" b="1" dirty="0">
                <a:solidFill>
                  <a:srgbClr val="E60094"/>
                </a:solidFill>
                <a:latin typeface="Helvetica Neue"/>
                <a:ea typeface="Calibri"/>
                <a:cs typeface="Helvetica Neue"/>
              </a:rPr>
              <a:t>management</a:t>
            </a:r>
            <a:endParaRPr lang="en-AU" sz="1000" b="1" dirty="0">
              <a:latin typeface="Helvetica Neue"/>
              <a:ea typeface="Calibri"/>
              <a:cs typeface="Helvetica Neue"/>
            </a:endParaRPr>
          </a:p>
        </p:txBody>
      </p:sp>
      <p:sp>
        <p:nvSpPr>
          <p:cNvPr id="10" name="Down Arrow 9"/>
          <p:cNvSpPr/>
          <p:nvPr/>
        </p:nvSpPr>
        <p:spPr>
          <a:xfrm rot="7037313">
            <a:off x="2064378" y="486506"/>
            <a:ext cx="703094" cy="1915367"/>
          </a:xfrm>
          <a:prstGeom prst="downArrow">
            <a:avLst/>
          </a:prstGeom>
        </p:spPr>
        <p:style>
          <a:lnRef idx="0">
            <a:schemeClr val="accent3"/>
          </a:lnRef>
          <a:fillRef idx="3">
            <a:schemeClr val="accent3"/>
          </a:fillRef>
          <a:effectRef idx="3">
            <a:schemeClr val="accent3"/>
          </a:effectRef>
          <a:fontRef idx="minor">
            <a:schemeClr val="lt1"/>
          </a:fontRef>
        </p:style>
        <p:txBody>
          <a:bodyPr vert="vert270" wrap="square" rtlCol="0" anchor="ctr">
            <a:spAutoFit/>
          </a:bodyPr>
          <a:lstStyle/>
          <a:p>
            <a:pPr algn="ctr"/>
            <a:r>
              <a:rPr lang="en-AU" sz="1100" dirty="0" smtClean="0"/>
              <a:t>Universally applicable</a:t>
            </a:r>
            <a:endParaRPr lang="en-AU" sz="1100" dirty="0"/>
          </a:p>
        </p:txBody>
      </p:sp>
      <p:sp>
        <p:nvSpPr>
          <p:cNvPr id="12" name="Down Arrow 11"/>
          <p:cNvSpPr/>
          <p:nvPr/>
        </p:nvSpPr>
        <p:spPr>
          <a:xfrm rot="3489728">
            <a:off x="1960184" y="4091267"/>
            <a:ext cx="703094" cy="816035"/>
          </a:xfrm>
          <a:prstGeom prst="downArrow">
            <a:avLst/>
          </a:prstGeom>
        </p:spPr>
        <p:style>
          <a:lnRef idx="0">
            <a:schemeClr val="accent3"/>
          </a:lnRef>
          <a:fillRef idx="3">
            <a:schemeClr val="accent3"/>
          </a:fillRef>
          <a:effectRef idx="3">
            <a:schemeClr val="accent3"/>
          </a:effectRef>
          <a:fontRef idx="minor">
            <a:schemeClr val="lt1"/>
          </a:fontRef>
        </p:style>
        <p:txBody>
          <a:bodyPr vert="vert270" wrap="square" rtlCol="0" anchor="ctr">
            <a:spAutoFit/>
          </a:bodyPr>
          <a:lstStyle/>
          <a:p>
            <a:pPr algn="ctr"/>
            <a:r>
              <a:rPr lang="en-AU" sz="1100" dirty="0" smtClean="0"/>
              <a:t>Also</a:t>
            </a:r>
            <a:endParaRPr lang="en-AU" sz="1100" dirty="0"/>
          </a:p>
        </p:txBody>
      </p:sp>
      <p:sp>
        <p:nvSpPr>
          <p:cNvPr id="13" name="Down Arrow 12"/>
          <p:cNvSpPr/>
          <p:nvPr/>
        </p:nvSpPr>
        <p:spPr>
          <a:xfrm rot="6945201">
            <a:off x="1788361" y="2146742"/>
            <a:ext cx="703094" cy="816035"/>
          </a:xfrm>
          <a:prstGeom prst="downArrow">
            <a:avLst/>
          </a:prstGeom>
        </p:spPr>
        <p:style>
          <a:lnRef idx="0">
            <a:schemeClr val="accent3"/>
          </a:lnRef>
          <a:fillRef idx="3">
            <a:schemeClr val="accent3"/>
          </a:fillRef>
          <a:effectRef idx="3">
            <a:schemeClr val="accent3"/>
          </a:effectRef>
          <a:fontRef idx="minor">
            <a:schemeClr val="lt1"/>
          </a:fontRef>
        </p:style>
        <p:txBody>
          <a:bodyPr vert="vert270" wrap="square" rtlCol="0" anchor="ctr">
            <a:spAutoFit/>
          </a:bodyPr>
          <a:lstStyle/>
          <a:p>
            <a:pPr algn="ctr"/>
            <a:r>
              <a:rPr lang="en-AU" sz="1100" dirty="0" smtClean="0"/>
              <a:t>Also</a:t>
            </a:r>
            <a:endParaRPr lang="en-AU" sz="1100" dirty="0"/>
          </a:p>
        </p:txBody>
      </p:sp>
      <p:sp>
        <p:nvSpPr>
          <p:cNvPr id="15" name="Title 1"/>
          <p:cNvSpPr txBox="1">
            <a:spLocks/>
          </p:cNvSpPr>
          <p:nvPr/>
        </p:nvSpPr>
        <p:spPr>
          <a:xfrm>
            <a:off x="3419872" y="836712"/>
            <a:ext cx="5040560" cy="9219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b="1" dirty="0" smtClean="0">
                <a:latin typeface="Helvetica Neue Medium"/>
                <a:cs typeface="Helvetica Neue Medium"/>
              </a:rPr>
              <a:t>Self assessment</a:t>
            </a:r>
            <a:br>
              <a:rPr lang="en-AU" sz="3000" b="1" dirty="0" smtClean="0">
                <a:latin typeface="Helvetica Neue Medium"/>
                <a:cs typeface="Helvetica Neue Medium"/>
              </a:rPr>
            </a:br>
            <a:r>
              <a:rPr lang="en-AU" sz="3000" b="1" dirty="0" smtClean="0">
                <a:solidFill>
                  <a:srgbClr val="53992F"/>
                </a:solidFill>
                <a:latin typeface="Helvetica Neue Medium"/>
                <a:cs typeface="Helvetica Neue Medium"/>
              </a:rPr>
              <a:t>Step 1</a:t>
            </a:r>
            <a:endParaRPr lang="en-AU" sz="3000" b="1" dirty="0">
              <a:solidFill>
                <a:srgbClr val="53992F"/>
              </a:solidFill>
              <a:latin typeface="Helvetica Neue Medium"/>
              <a:cs typeface="Helvetica Neue Medium"/>
            </a:endParaRPr>
          </a:p>
        </p:txBody>
      </p:sp>
    </p:spTree>
    <p:extLst>
      <p:ext uri="{BB962C8B-B14F-4D97-AF65-F5344CB8AC3E}">
        <p14:creationId xmlns:p14="http://schemas.microsoft.com/office/powerpoint/2010/main" val="16042570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3" name="Content Placeholder 2"/>
          <p:cNvSpPr>
            <a:spLocks noGrp="1"/>
          </p:cNvSpPr>
          <p:nvPr>
            <p:ph idx="1"/>
          </p:nvPr>
        </p:nvSpPr>
        <p:spPr>
          <a:xfrm>
            <a:off x="467544" y="1556792"/>
            <a:ext cx="8229600" cy="1728192"/>
          </a:xfrm>
        </p:spPr>
        <p:txBody>
          <a:bodyPr/>
          <a:lstStyle/>
          <a:p>
            <a:pPr marL="0" indent="0" algn="ctr">
              <a:buNone/>
            </a:pPr>
            <a:endParaRPr lang="en-AU" b="1" dirty="0" smtClean="0"/>
          </a:p>
          <a:p>
            <a:pPr marL="0" indent="0" algn="ctr">
              <a:buNone/>
            </a:pPr>
            <a:r>
              <a:rPr lang="en-AU" sz="2400" b="1" dirty="0">
                <a:latin typeface="Helvetica Neue Medium"/>
                <a:cs typeface="Helvetica Neue Medium"/>
              </a:rPr>
              <a:t>Self-assess whether development is required to identify your professional development </a:t>
            </a:r>
            <a:r>
              <a:rPr lang="en-AU" sz="2400" b="1" dirty="0" smtClean="0">
                <a:latin typeface="Helvetica Neue Medium"/>
                <a:cs typeface="Helvetica Neue Medium"/>
              </a:rPr>
              <a:t>needs and goal</a:t>
            </a:r>
            <a:r>
              <a:rPr lang="en-AU" sz="2400" dirty="0" smtClean="0">
                <a:latin typeface="Helvetica Neue Medium"/>
                <a:cs typeface="Helvetica Neue Medium"/>
              </a:rPr>
              <a:t>s</a:t>
            </a:r>
            <a:endParaRPr lang="en-AU" sz="2400" dirty="0">
              <a:latin typeface="Helvetica Neue Medium"/>
              <a:cs typeface="Helvetica Neue Medium"/>
            </a:endParaRPr>
          </a:p>
        </p:txBody>
      </p:sp>
      <p:pic>
        <p:nvPicPr>
          <p:cNvPr id="2050" name="Picture 2" descr="C:\Program Files (x86)\Microsoft Office\MEDIA\CAGCAT10\j0292020.wmf"/>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729197" y="4207689"/>
            <a:ext cx="1869034" cy="1773936"/>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Program Files (x86)\Microsoft Office\MEDIA\CAGCAT10\j0297551.wmf"/>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15616" y="4149080"/>
            <a:ext cx="1195121" cy="1823314"/>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C:\Program Files (x86)\Microsoft Office\MEDIA\CAGCAT10\j0240719.wm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208169" y="4128322"/>
            <a:ext cx="1164031" cy="18269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C:\Users\Kylie\AppData\Local\Microsoft\Windows\INetCache\IE\4LK7TLWB\golf-player-silhouette-clipart[1].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642240" y="4128322"/>
            <a:ext cx="1476144" cy="193155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itle 1"/>
          <p:cNvSpPr txBox="1">
            <a:spLocks/>
          </p:cNvSpPr>
          <p:nvPr/>
        </p:nvSpPr>
        <p:spPr>
          <a:xfrm>
            <a:off x="2051720" y="908720"/>
            <a:ext cx="5040560" cy="9219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b="1" dirty="0" smtClean="0">
                <a:latin typeface="Helvetica Neue Medium"/>
                <a:cs typeface="Helvetica Neue Medium"/>
              </a:rPr>
              <a:t>Self assessment</a:t>
            </a:r>
            <a:br>
              <a:rPr lang="en-AU" sz="3000" b="1" dirty="0" smtClean="0">
                <a:latin typeface="Helvetica Neue Medium"/>
                <a:cs typeface="Helvetica Neue Medium"/>
              </a:rPr>
            </a:br>
            <a:r>
              <a:rPr lang="en-AU" sz="3000" b="1" dirty="0" smtClean="0">
                <a:solidFill>
                  <a:srgbClr val="008137"/>
                </a:solidFill>
                <a:latin typeface="Helvetica Neue Medium"/>
                <a:cs typeface="Helvetica Neue Medium"/>
              </a:rPr>
              <a:t>Step 2</a:t>
            </a:r>
            <a:endParaRPr lang="en-AU" sz="3000" b="1" dirty="0">
              <a:solidFill>
                <a:srgbClr val="008137"/>
              </a:solidFill>
              <a:latin typeface="Helvetica Neue Medium"/>
              <a:cs typeface="Helvetica Neue Medium"/>
            </a:endParaRPr>
          </a:p>
        </p:txBody>
      </p:sp>
      <p:pic>
        <p:nvPicPr>
          <p:cNvPr id="12" name="Picture 11" descr="iStock_000010876492Large.jp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11560" y="3356991"/>
            <a:ext cx="1780261" cy="2671375"/>
          </a:xfrm>
          <a:prstGeom prst="rect">
            <a:avLst/>
          </a:prstGeom>
        </p:spPr>
      </p:pic>
      <p:pic>
        <p:nvPicPr>
          <p:cNvPr id="13" name="Picture 12" descr="skd245116sdc_22.jpg"/>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627784" y="3356991"/>
            <a:ext cx="1777413" cy="2691027"/>
          </a:xfrm>
          <a:prstGeom prst="rect">
            <a:avLst/>
          </a:prstGeom>
        </p:spPr>
      </p:pic>
      <p:pic>
        <p:nvPicPr>
          <p:cNvPr id="14" name="Picture 13" descr="iStock_000009123760Small.jp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644008" y="3356992"/>
            <a:ext cx="1800200" cy="2689187"/>
          </a:xfrm>
          <a:prstGeom prst="rect">
            <a:avLst/>
          </a:prstGeom>
        </p:spPr>
      </p:pic>
      <p:pic>
        <p:nvPicPr>
          <p:cNvPr id="15" name="Picture 14" descr="iStock_000008006145Small.jpg"/>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660233" y="3356991"/>
            <a:ext cx="1797281" cy="2690955"/>
          </a:xfrm>
          <a:prstGeom prst="rect">
            <a:avLst/>
          </a:prstGeom>
        </p:spPr>
      </p:pic>
    </p:spTree>
    <p:extLst>
      <p:ext uri="{BB962C8B-B14F-4D97-AF65-F5344CB8AC3E}">
        <p14:creationId xmlns:p14="http://schemas.microsoft.com/office/powerpoint/2010/main" val="35505127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2" name="Title 1"/>
          <p:cNvSpPr>
            <a:spLocks noGrp="1"/>
          </p:cNvSpPr>
          <p:nvPr>
            <p:ph type="title"/>
          </p:nvPr>
        </p:nvSpPr>
        <p:spPr>
          <a:xfrm>
            <a:off x="467544" y="332656"/>
            <a:ext cx="8229600" cy="1143000"/>
          </a:xfrm>
        </p:spPr>
        <p:txBody>
          <a:bodyPr>
            <a:noAutofit/>
          </a:bodyPr>
          <a:lstStyle/>
          <a:p>
            <a:r>
              <a:rPr lang="en-AU" sz="2400" b="1" dirty="0" smtClean="0">
                <a:latin typeface="Helvetica Neue Medium"/>
                <a:cs typeface="Helvetica Neue Medium"/>
              </a:rPr>
              <a:t>For your current scope or </a:t>
            </a:r>
            <a:br>
              <a:rPr lang="en-AU" sz="2400" b="1" dirty="0" smtClean="0">
                <a:latin typeface="Helvetica Neue Medium"/>
                <a:cs typeface="Helvetica Neue Medium"/>
              </a:rPr>
            </a:br>
            <a:r>
              <a:rPr lang="en-AU" sz="2400" b="1" dirty="0" smtClean="0">
                <a:latin typeface="Helvetica Neue Medium"/>
                <a:cs typeface="Helvetica Neue Medium"/>
              </a:rPr>
              <a:t>future roles/services you are planning…</a:t>
            </a:r>
            <a:endParaRPr lang="en-AU" sz="2400" b="1" dirty="0">
              <a:latin typeface="Helvetica Neue Medium"/>
              <a:cs typeface="Helvetica Neue Medium"/>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59843673"/>
              </p:ext>
            </p:extLst>
          </p:nvPr>
        </p:nvGraphicFramePr>
        <p:xfrm>
          <a:off x="467544" y="1052736"/>
          <a:ext cx="8229600" cy="50734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8" name="Group 7"/>
          <p:cNvGrpSpPr/>
          <p:nvPr/>
        </p:nvGrpSpPr>
        <p:grpSpPr>
          <a:xfrm>
            <a:off x="6084168" y="5162005"/>
            <a:ext cx="2791069" cy="633411"/>
            <a:chOff x="5561873" y="678128"/>
            <a:chExt cx="2791069" cy="633411"/>
          </a:xfrm>
        </p:grpSpPr>
        <p:sp>
          <p:nvSpPr>
            <p:cNvPr id="9" name="Rectangle 8"/>
            <p:cNvSpPr/>
            <p:nvPr/>
          </p:nvSpPr>
          <p:spPr>
            <a:xfrm>
              <a:off x="5561873" y="678128"/>
              <a:ext cx="2791069" cy="633411"/>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0" name="Rectangle 9"/>
            <p:cNvSpPr/>
            <p:nvPr/>
          </p:nvSpPr>
          <p:spPr>
            <a:xfrm>
              <a:off x="6008444" y="678128"/>
              <a:ext cx="2344498" cy="6334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128016" rIns="128016" bIns="128016" numCol="1" spcCol="1270" anchor="ctr" anchorCtr="0">
              <a:noAutofit/>
            </a:bodyPr>
            <a:lstStyle/>
            <a:p>
              <a:pPr lvl="0" algn="l" defTabSz="800100">
                <a:lnSpc>
                  <a:spcPct val="90000"/>
                </a:lnSpc>
                <a:spcBef>
                  <a:spcPct val="0"/>
                </a:spcBef>
                <a:spcAft>
                  <a:spcPct val="35000"/>
                </a:spcAft>
              </a:pPr>
              <a:r>
                <a:rPr lang="en-AU" sz="1800" kern="1200" dirty="0" smtClean="0">
                  <a:latin typeface="Helvetica Neue Medium"/>
                  <a:cs typeface="Helvetica Neue Medium"/>
                </a:rPr>
                <a:t>In what way?</a:t>
              </a:r>
              <a:endParaRPr lang="en-AU" sz="1800" kern="1200" dirty="0">
                <a:latin typeface="Helvetica Neue Medium"/>
                <a:cs typeface="Helvetica Neue Medium"/>
              </a:endParaRPr>
            </a:p>
          </p:txBody>
        </p:sp>
      </p:grpSp>
      <p:sp>
        <p:nvSpPr>
          <p:cNvPr id="6" name="Oval 5"/>
          <p:cNvSpPr/>
          <p:nvPr/>
        </p:nvSpPr>
        <p:spPr>
          <a:xfrm>
            <a:off x="4788024" y="4808786"/>
            <a:ext cx="1428526" cy="1428526"/>
          </a:xfrm>
          <a:prstGeom prst="ellipse">
            <a:avLst/>
          </a:prstGeom>
        </p:spPr>
        <p:style>
          <a:lnRef idx="0">
            <a:schemeClr val="accent1"/>
          </a:lnRef>
          <a:fillRef idx="3">
            <a:schemeClr val="accent1"/>
          </a:fillRef>
          <a:effectRef idx="3">
            <a:schemeClr val="accent1"/>
          </a:effectRef>
          <a:fontRef idx="minor">
            <a:schemeClr val="lt1"/>
          </a:fontRef>
        </p:style>
      </p:sp>
      <p:sp>
        <p:nvSpPr>
          <p:cNvPr id="3" name="TextBox 2"/>
          <p:cNvSpPr txBox="1"/>
          <p:nvPr/>
        </p:nvSpPr>
        <p:spPr>
          <a:xfrm>
            <a:off x="4932040" y="5013176"/>
            <a:ext cx="1152128" cy="1292662"/>
          </a:xfrm>
          <a:prstGeom prst="rect">
            <a:avLst/>
          </a:prstGeom>
          <a:noFill/>
        </p:spPr>
        <p:txBody>
          <a:bodyPr wrap="square" rtlCol="0">
            <a:spAutoFit/>
          </a:bodyPr>
          <a:lstStyle/>
          <a:p>
            <a:pPr lvl="0" algn="ctr"/>
            <a:r>
              <a:rPr lang="en-AU" sz="1200" dirty="0">
                <a:solidFill>
                  <a:schemeClr val="bg1"/>
                </a:solidFill>
                <a:latin typeface="Helvetica Neue Medium"/>
                <a:cs typeface="Helvetica Neue Medium"/>
              </a:rPr>
              <a:t>Development required for future/ planned scope</a:t>
            </a:r>
          </a:p>
          <a:p>
            <a:endParaRPr lang="en-US" dirty="0"/>
          </a:p>
        </p:txBody>
      </p:sp>
    </p:spTree>
    <p:extLst>
      <p:ext uri="{BB962C8B-B14F-4D97-AF65-F5344CB8AC3E}">
        <p14:creationId xmlns:p14="http://schemas.microsoft.com/office/powerpoint/2010/main" val="2411114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4" name="Picture 3" descr="Mary 1.1 blank.pdf"/>
          <p:cNvPicPr>
            <a:picLocks noChangeAspect="1"/>
          </p:cNvPicPr>
          <p:nvPr/>
        </p:nvPicPr>
        <p:blipFill rotWithShape="1">
          <a:blip r:embed="rId4" cstate="print">
            <a:extLst>
              <a:ext uri="{28A0092B-C50C-407E-A947-70E740481C1C}">
                <a14:useLocalDpi xmlns:a14="http://schemas.microsoft.com/office/drawing/2010/main"/>
              </a:ext>
            </a:extLst>
          </a:blip>
          <a:srcRect l="6311" t="22491" r="5976" b="42868"/>
          <a:stretch/>
        </p:blipFill>
        <p:spPr>
          <a:xfrm>
            <a:off x="467544" y="1556792"/>
            <a:ext cx="7730671" cy="4320480"/>
          </a:xfrm>
          <a:prstGeom prst="rect">
            <a:avLst/>
          </a:prstGeom>
        </p:spPr>
      </p:pic>
      <p:sp>
        <p:nvSpPr>
          <p:cNvPr id="2" name="Title 1"/>
          <p:cNvSpPr>
            <a:spLocks noGrp="1"/>
          </p:cNvSpPr>
          <p:nvPr>
            <p:ph type="title"/>
          </p:nvPr>
        </p:nvSpPr>
        <p:spPr>
          <a:xfrm>
            <a:off x="467544" y="125760"/>
            <a:ext cx="8229600" cy="1143000"/>
          </a:xfrm>
        </p:spPr>
        <p:txBody>
          <a:bodyPr>
            <a:normAutofit/>
          </a:bodyPr>
          <a:lstStyle/>
          <a:p>
            <a:r>
              <a:rPr lang="en-AU" sz="2400" b="1" dirty="0" smtClean="0">
                <a:latin typeface="Helvetica Neue Medium"/>
                <a:cs typeface="Helvetica Neue Medium"/>
              </a:rPr>
              <a:t>An example of documentation</a:t>
            </a:r>
            <a:endParaRPr lang="en-AU" sz="2400" b="1" dirty="0">
              <a:latin typeface="Helvetica Neue Medium"/>
              <a:cs typeface="Helvetica Neue Medium"/>
            </a:endParaRPr>
          </a:p>
        </p:txBody>
      </p:sp>
      <p:sp>
        <p:nvSpPr>
          <p:cNvPr id="7" name="Line Callout 2 6"/>
          <p:cNvSpPr/>
          <p:nvPr/>
        </p:nvSpPr>
        <p:spPr>
          <a:xfrm>
            <a:off x="1979712" y="980728"/>
            <a:ext cx="2147570" cy="504056"/>
          </a:xfrm>
          <a:prstGeom prst="borderCallout2">
            <a:avLst>
              <a:gd name="adj1" fmla="val 18750"/>
              <a:gd name="adj2" fmla="val -680"/>
              <a:gd name="adj3" fmla="val 18750"/>
              <a:gd name="adj4" fmla="val -16667"/>
              <a:gd name="adj5" fmla="val 135824"/>
              <a:gd name="adj6" fmla="val -52130"/>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This example relates to competency standard 1.1</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8" name="Line Callout 2 7"/>
          <p:cNvSpPr/>
          <p:nvPr/>
        </p:nvSpPr>
        <p:spPr>
          <a:xfrm>
            <a:off x="5895961" y="1268761"/>
            <a:ext cx="2924511" cy="1080120"/>
          </a:xfrm>
          <a:prstGeom prst="borderCallout2">
            <a:avLst>
              <a:gd name="adj1" fmla="val 19442"/>
              <a:gd name="adj2" fmla="val 231"/>
              <a:gd name="adj3" fmla="val 18750"/>
              <a:gd name="adj4" fmla="val -13754"/>
              <a:gd name="adj5" fmla="val 90256"/>
              <a:gd name="adj6" fmla="val -38694"/>
            </a:avLst>
          </a:prstGeom>
          <a:solidFill>
            <a:schemeClr val="bg1"/>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nSpc>
                <a:spcPct val="115000"/>
              </a:lnSpc>
              <a:spcAft>
                <a:spcPts val="1000"/>
              </a:spcAft>
            </a:pPr>
            <a:r>
              <a:rPr lang="en-AU" sz="1200" kern="0" dirty="0" smtClean="0">
                <a:solidFill>
                  <a:srgbClr val="000000"/>
                </a:solidFill>
                <a:latin typeface="Helvetica Neue Light"/>
                <a:ea typeface="Calibri"/>
                <a:cs typeface="Helvetica Neue Light"/>
              </a:rPr>
              <a:t>These </a:t>
            </a:r>
            <a:r>
              <a:rPr lang="en-AU" sz="1200" kern="0" dirty="0">
                <a:solidFill>
                  <a:srgbClr val="000000"/>
                </a:solidFill>
                <a:latin typeface="Helvetica Neue Light"/>
                <a:ea typeface="Calibri"/>
                <a:cs typeface="Helvetica Neue Light"/>
              </a:rPr>
              <a:t>are the </a:t>
            </a:r>
            <a:r>
              <a:rPr lang="en-AU" sz="1200" kern="0" dirty="0" smtClean="0">
                <a:solidFill>
                  <a:srgbClr val="000000"/>
                </a:solidFill>
                <a:latin typeface="Helvetica Neue Light"/>
                <a:ea typeface="Calibri"/>
                <a:cs typeface="Helvetica Neue Light"/>
              </a:rPr>
              <a:t>Enabling Competencies. </a:t>
            </a:r>
            <a:r>
              <a:rPr lang="en-AU" sz="1200" kern="0" dirty="0">
                <a:solidFill>
                  <a:srgbClr val="000000"/>
                </a:solidFill>
                <a:latin typeface="Helvetica Neue Light"/>
                <a:ea typeface="Calibri"/>
                <a:cs typeface="Helvetica Neue Light"/>
              </a:rPr>
              <a:t>You will need to refer to the full document to review the Performance Criteria</a:t>
            </a:r>
            <a:r>
              <a:rPr kumimoji="0" lang="en-AU" sz="1200" u="none" strike="noStrike" kern="0" cap="none" spc="0" normalizeH="0" baseline="0" noProof="0" dirty="0" smtClean="0">
                <a:ln>
                  <a:noFill/>
                </a:ln>
                <a:solidFill>
                  <a:srgbClr val="000000"/>
                </a:solidFill>
                <a:effectLst/>
                <a:uLnTx/>
                <a:uFillTx/>
                <a:latin typeface="Helvetica Neue Light"/>
                <a:ea typeface="Calibri"/>
                <a:cs typeface="Helvetica Neue Light"/>
              </a:rPr>
              <a:t> (the </a:t>
            </a:r>
            <a:r>
              <a:rPr kumimoji="0" lang="en-AU" sz="1200" u="none" strike="noStrike" kern="0" cap="none" spc="0" normalizeH="0" baseline="0" noProof="0" dirty="0">
                <a:ln>
                  <a:noFill/>
                </a:ln>
                <a:solidFill>
                  <a:srgbClr val="000000"/>
                </a:solidFill>
                <a:effectLst/>
                <a:uLnTx/>
                <a:uFillTx/>
                <a:latin typeface="Helvetica Neue Light"/>
                <a:ea typeface="Calibri"/>
                <a:cs typeface="Helvetica Neue Light"/>
              </a:rPr>
              <a:t>behaviours that would be observed if you are </a:t>
            </a:r>
            <a:r>
              <a:rPr kumimoji="0" lang="en-AU" sz="1200" u="none" strike="noStrike" kern="0" cap="none" spc="0" normalizeH="0" baseline="0" noProof="0" dirty="0" smtClean="0">
                <a:ln>
                  <a:noFill/>
                </a:ln>
                <a:solidFill>
                  <a:srgbClr val="000000"/>
                </a:solidFill>
                <a:effectLst/>
                <a:uLnTx/>
                <a:uFillTx/>
                <a:latin typeface="Helvetica Neue Light"/>
                <a:ea typeface="Calibri"/>
                <a:cs typeface="Helvetica Neue Light"/>
              </a:rPr>
              <a:t>competent)</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9" name="Line Callout 2 8"/>
          <p:cNvSpPr/>
          <p:nvPr/>
        </p:nvSpPr>
        <p:spPr>
          <a:xfrm>
            <a:off x="251520" y="5301208"/>
            <a:ext cx="3168352" cy="793750"/>
          </a:xfrm>
          <a:prstGeom prst="borderCallout2">
            <a:avLst>
              <a:gd name="adj1" fmla="val 18750"/>
              <a:gd name="adj2" fmla="val -316"/>
              <a:gd name="adj3" fmla="val 18750"/>
              <a:gd name="adj4" fmla="val -7235"/>
              <a:gd name="adj5" fmla="val -219129"/>
              <a:gd name="adj6" fmla="val 12682"/>
            </a:avLst>
          </a:prstGeom>
          <a:solidFill>
            <a:schemeClr val="bg1"/>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As this competency standard applies to all pharmacists, it has been pre-selected in the self-assessment tool</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1" name="Line Callout 2 10"/>
          <p:cNvSpPr/>
          <p:nvPr/>
        </p:nvSpPr>
        <p:spPr>
          <a:xfrm>
            <a:off x="5652120" y="5085184"/>
            <a:ext cx="2880320" cy="1080120"/>
          </a:xfrm>
          <a:prstGeom prst="borderCallout2">
            <a:avLst>
              <a:gd name="adj1" fmla="val -616"/>
              <a:gd name="adj2" fmla="val 73108"/>
              <a:gd name="adj3" fmla="val -32432"/>
              <a:gd name="adj4" fmla="val 73074"/>
              <a:gd name="adj5" fmla="val -144457"/>
              <a:gd name="adj6" fmla="val 9603"/>
            </a:avLst>
          </a:prstGeom>
          <a:solidFill>
            <a:schemeClr val="lt1"/>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You then need to determine</a:t>
            </a:r>
            <a:r>
              <a:rPr lang="en-AU" sz="1200" kern="0" noProof="0" dirty="0" smtClean="0">
                <a:solidFill>
                  <a:srgbClr val="000000"/>
                </a:solidFill>
                <a:latin typeface="Helvetica Neue Light"/>
                <a:ea typeface="Calibri"/>
                <a:cs typeface="Helvetica Neue Light"/>
              </a:rPr>
              <a:t> whether development is or isn’t required.  If development is required, make brief notes to describe what you need to work on.</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8" name="Oval 17"/>
          <p:cNvSpPr/>
          <p:nvPr/>
        </p:nvSpPr>
        <p:spPr>
          <a:xfrm>
            <a:off x="5724128" y="335699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611560" y="1628800"/>
            <a:ext cx="288032" cy="288032"/>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4572000" y="2204864"/>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611560" y="335699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5"/>
          <a:stretch>
            <a:fillRect/>
          </a:stretch>
        </p:blipFill>
        <p:spPr>
          <a:xfrm>
            <a:off x="539552" y="3284984"/>
            <a:ext cx="622300" cy="406400"/>
          </a:xfrm>
          <a:prstGeom prst="rect">
            <a:avLst/>
          </a:prstGeom>
        </p:spPr>
      </p:pic>
    </p:spTree>
    <p:extLst>
      <p:ext uri="{BB962C8B-B14F-4D97-AF65-F5344CB8AC3E}">
        <p14:creationId xmlns:p14="http://schemas.microsoft.com/office/powerpoint/2010/main" val="11363907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2" name="Picture 1" descr="Mary 3.4.pdf"/>
          <p:cNvPicPr>
            <a:picLocks noChangeAspect="1"/>
          </p:cNvPicPr>
          <p:nvPr/>
        </p:nvPicPr>
        <p:blipFill rotWithShape="1">
          <a:blip r:embed="rId4" cstate="print">
            <a:extLst>
              <a:ext uri="{28A0092B-C50C-407E-A947-70E740481C1C}">
                <a14:useLocalDpi xmlns:a14="http://schemas.microsoft.com/office/drawing/2010/main"/>
              </a:ext>
            </a:extLst>
          </a:blip>
          <a:srcRect l="6156" t="36788" r="6434" b="19962"/>
          <a:stretch/>
        </p:blipFill>
        <p:spPr>
          <a:xfrm>
            <a:off x="755576" y="836712"/>
            <a:ext cx="7713011" cy="5400600"/>
          </a:xfrm>
          <a:prstGeom prst="rect">
            <a:avLst/>
          </a:prstGeom>
        </p:spPr>
      </p:pic>
      <p:sp>
        <p:nvSpPr>
          <p:cNvPr id="8" name="Line Callout 2 7"/>
          <p:cNvSpPr/>
          <p:nvPr/>
        </p:nvSpPr>
        <p:spPr>
          <a:xfrm>
            <a:off x="5580112" y="1340768"/>
            <a:ext cx="3248039" cy="1080120"/>
          </a:xfrm>
          <a:prstGeom prst="borderCallout2">
            <a:avLst>
              <a:gd name="adj1" fmla="val 17875"/>
              <a:gd name="adj2" fmla="val -8"/>
              <a:gd name="adj3" fmla="val 17875"/>
              <a:gd name="adj4" fmla="val -8456"/>
              <a:gd name="adj5" fmla="val 75771"/>
              <a:gd name="adj6" fmla="val -33398"/>
            </a:avLst>
          </a:prstGeom>
          <a:solidFill>
            <a:schemeClr val="bg1"/>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nSpc>
                <a:spcPct val="115000"/>
              </a:lnSpc>
              <a:spcAft>
                <a:spcPts val="1000"/>
              </a:spcAft>
            </a:pPr>
            <a:r>
              <a:rPr lang="en-AU" sz="1200" kern="0" dirty="0" smtClean="0">
                <a:solidFill>
                  <a:srgbClr val="000000"/>
                </a:solidFill>
                <a:latin typeface="Helvetica Neue Light"/>
                <a:ea typeface="Calibri"/>
                <a:cs typeface="Helvetica Neue Light"/>
              </a:rPr>
              <a:t>These </a:t>
            </a:r>
            <a:r>
              <a:rPr lang="en-AU" sz="1200" kern="0" dirty="0">
                <a:solidFill>
                  <a:srgbClr val="000000"/>
                </a:solidFill>
                <a:latin typeface="Helvetica Neue Light"/>
                <a:ea typeface="Calibri"/>
                <a:cs typeface="Helvetica Neue Light"/>
              </a:rPr>
              <a:t>are the </a:t>
            </a:r>
            <a:r>
              <a:rPr lang="en-AU" sz="1200" kern="0" dirty="0" smtClean="0">
                <a:solidFill>
                  <a:srgbClr val="000000"/>
                </a:solidFill>
                <a:latin typeface="Helvetica Neue Light"/>
                <a:ea typeface="Calibri"/>
                <a:cs typeface="Helvetica Neue Light"/>
              </a:rPr>
              <a:t>Enabling Competencies. </a:t>
            </a:r>
            <a:r>
              <a:rPr lang="en-AU" sz="1200" kern="0" dirty="0">
                <a:solidFill>
                  <a:srgbClr val="000000"/>
                </a:solidFill>
                <a:latin typeface="Helvetica Neue Light"/>
                <a:ea typeface="Calibri"/>
                <a:cs typeface="Helvetica Neue Light"/>
              </a:rPr>
              <a:t>You will need to refer to the full document to review the Performance Criteria</a:t>
            </a:r>
            <a:r>
              <a:rPr kumimoji="0" lang="en-AU" sz="1200" u="none" strike="noStrike" kern="0" cap="none" spc="0" normalizeH="0" baseline="0" noProof="0" dirty="0" smtClean="0">
                <a:ln>
                  <a:noFill/>
                </a:ln>
                <a:solidFill>
                  <a:srgbClr val="000000"/>
                </a:solidFill>
                <a:effectLst/>
                <a:uLnTx/>
                <a:uFillTx/>
                <a:latin typeface="Helvetica Neue Light"/>
                <a:ea typeface="Calibri"/>
                <a:cs typeface="Helvetica Neue Light"/>
              </a:rPr>
              <a:t> (the </a:t>
            </a:r>
            <a:r>
              <a:rPr kumimoji="0" lang="en-AU" sz="1200" u="none" strike="noStrike" kern="0" cap="none" spc="0" normalizeH="0" baseline="0" noProof="0" dirty="0">
                <a:ln>
                  <a:noFill/>
                </a:ln>
                <a:solidFill>
                  <a:srgbClr val="000000"/>
                </a:solidFill>
                <a:effectLst/>
                <a:uLnTx/>
                <a:uFillTx/>
                <a:latin typeface="Helvetica Neue Light"/>
                <a:ea typeface="Calibri"/>
                <a:cs typeface="Helvetica Neue Light"/>
              </a:rPr>
              <a:t>behaviours that would be observed if you are </a:t>
            </a:r>
            <a:r>
              <a:rPr kumimoji="0" lang="en-AU" sz="1200" u="none" strike="noStrike" kern="0" cap="none" spc="0" normalizeH="0" baseline="0" noProof="0" dirty="0" smtClean="0">
                <a:ln>
                  <a:noFill/>
                </a:ln>
                <a:solidFill>
                  <a:srgbClr val="000000"/>
                </a:solidFill>
                <a:effectLst/>
                <a:uLnTx/>
                <a:uFillTx/>
                <a:latin typeface="Helvetica Neue Light"/>
                <a:ea typeface="Calibri"/>
                <a:cs typeface="Helvetica Neue Light"/>
              </a:rPr>
              <a:t>competent)</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9" name="Line Callout 2 8"/>
          <p:cNvSpPr/>
          <p:nvPr/>
        </p:nvSpPr>
        <p:spPr>
          <a:xfrm>
            <a:off x="683568" y="5517232"/>
            <a:ext cx="3293256" cy="504056"/>
          </a:xfrm>
          <a:prstGeom prst="borderCallout2">
            <a:avLst>
              <a:gd name="adj1" fmla="val 18750"/>
              <a:gd name="adj2" fmla="val -123"/>
              <a:gd name="adj3" fmla="val 18750"/>
              <a:gd name="adj4" fmla="val -8705"/>
              <a:gd name="adj5" fmla="val -372099"/>
              <a:gd name="adj6" fmla="val 8159"/>
            </a:avLst>
          </a:prstGeom>
          <a:solidFill>
            <a:schemeClr val="bg1"/>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Select whether it is or isn’t relevant to your current or future scope of practice=</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1" name="Line Callout 2 10"/>
          <p:cNvSpPr/>
          <p:nvPr/>
        </p:nvSpPr>
        <p:spPr>
          <a:xfrm>
            <a:off x="5220072" y="5013176"/>
            <a:ext cx="3528392" cy="1116124"/>
          </a:xfrm>
          <a:prstGeom prst="borderCallout2">
            <a:avLst>
              <a:gd name="adj1" fmla="val 17907"/>
              <a:gd name="adj2" fmla="val 27"/>
              <a:gd name="adj3" fmla="val 17907"/>
              <a:gd name="adj4" fmla="val -16667"/>
              <a:gd name="adj5" fmla="val -98905"/>
              <a:gd name="adj6" fmla="val -57539"/>
            </a:avLst>
          </a:prstGeom>
          <a:solidFill>
            <a:schemeClr val="bg1"/>
          </a:solid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lvl="0">
              <a:lnSpc>
                <a:spcPct val="115000"/>
              </a:lnSpc>
              <a:spcAft>
                <a:spcPts val="1000"/>
              </a:spcAft>
              <a:defRPr/>
            </a:pPr>
            <a:r>
              <a:rPr lang="en-AU" sz="1200" kern="0" dirty="0" smtClean="0">
                <a:solidFill>
                  <a:srgbClr val="000000"/>
                </a:solidFill>
                <a:latin typeface="Helvetica Neue Light"/>
                <a:ea typeface="Calibri"/>
                <a:cs typeface="Helvetica Neue Light"/>
              </a:rPr>
              <a:t>For those relevant to current or future scopes, you </a:t>
            </a:r>
            <a:r>
              <a:rPr lang="en-AU" sz="1200" kern="0" dirty="0">
                <a:solidFill>
                  <a:srgbClr val="000000"/>
                </a:solidFill>
                <a:latin typeface="Helvetica Neue Light"/>
                <a:ea typeface="Calibri"/>
                <a:cs typeface="Helvetica Neue Light"/>
              </a:rPr>
              <a:t>then need to select whether development is or isn’t required.  If development is required, make brief notes to describe what you need to work on</a:t>
            </a:r>
            <a:r>
              <a:rPr lang="en-AU" sz="1400" kern="0" dirty="0">
                <a:solidFill>
                  <a:srgbClr val="000000"/>
                </a:solidFill>
                <a:ea typeface="Calibri"/>
                <a:cs typeface="Times New Roman"/>
              </a:rPr>
              <a:t>.</a:t>
            </a:r>
            <a:endParaRPr lang="en-AU" sz="1400" kern="0" dirty="0">
              <a:solidFill>
                <a:sysClr val="window" lastClr="FFFFFF"/>
              </a:solidFill>
              <a:ea typeface="Calibri"/>
              <a:cs typeface="Times New Roman"/>
            </a:endParaRPr>
          </a:p>
        </p:txBody>
      </p:sp>
      <p:sp>
        <p:nvSpPr>
          <p:cNvPr id="12" name="Oval 11"/>
          <p:cNvSpPr/>
          <p:nvPr/>
        </p:nvSpPr>
        <p:spPr>
          <a:xfrm>
            <a:off x="899592" y="908720"/>
            <a:ext cx="288032" cy="288032"/>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283968" y="2060848"/>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987824" y="371703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899592" y="3429000"/>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5"/>
          <a:stretch>
            <a:fillRect/>
          </a:stretch>
        </p:blipFill>
        <p:spPr>
          <a:xfrm>
            <a:off x="827584" y="4606776"/>
            <a:ext cx="622300" cy="406400"/>
          </a:xfrm>
          <a:prstGeom prst="rect">
            <a:avLst/>
          </a:prstGeom>
        </p:spPr>
      </p:pic>
      <p:pic>
        <p:nvPicPr>
          <p:cNvPr id="17" name="Picture 16"/>
          <p:cNvPicPr>
            <a:picLocks noChangeAspect="1"/>
          </p:cNvPicPr>
          <p:nvPr/>
        </p:nvPicPr>
        <p:blipFill>
          <a:blip r:embed="rId5"/>
          <a:stretch>
            <a:fillRect/>
          </a:stretch>
        </p:blipFill>
        <p:spPr>
          <a:xfrm>
            <a:off x="827584" y="3356992"/>
            <a:ext cx="622300" cy="406400"/>
          </a:xfrm>
          <a:prstGeom prst="rect">
            <a:avLst/>
          </a:prstGeom>
        </p:spPr>
      </p:pic>
      <p:sp>
        <p:nvSpPr>
          <p:cNvPr id="7" name="Line Callout 2 6"/>
          <p:cNvSpPr/>
          <p:nvPr/>
        </p:nvSpPr>
        <p:spPr>
          <a:xfrm>
            <a:off x="1835696" y="332656"/>
            <a:ext cx="2147570" cy="496052"/>
          </a:xfrm>
          <a:prstGeom prst="borderCallout2">
            <a:avLst>
              <a:gd name="adj1" fmla="val 18750"/>
              <a:gd name="adj2" fmla="val -321"/>
              <a:gd name="adj3" fmla="val 18750"/>
              <a:gd name="adj4" fmla="val -9799"/>
              <a:gd name="adj5" fmla="val 117103"/>
              <a:gd name="adj6" fmla="val -32659"/>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This example relates to competency standard 3.4</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18" name="Oval 17"/>
          <p:cNvSpPr/>
          <p:nvPr/>
        </p:nvSpPr>
        <p:spPr>
          <a:xfrm>
            <a:off x="899592" y="4725144"/>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971600" y="4941168"/>
            <a:ext cx="0" cy="576064"/>
          </a:xfrm>
          <a:prstGeom prst="line">
            <a:avLst/>
          </a:prstGeom>
          <a:ln w="9525"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119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10" name="Picture 2" descr="C:\Program Files (x86)\Microsoft Office\MEDIA\CAGCAT10\j0292020.wmf"/>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729197" y="4207689"/>
            <a:ext cx="1869034" cy="1773936"/>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3" descr="C:\Program Files (x86)\Microsoft Office\MEDIA\CAGCAT10\j0297551.wmf"/>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15616" y="4149080"/>
            <a:ext cx="1195121" cy="1823314"/>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4" descr="C:\Program Files (x86)\Microsoft Office\MEDIA\CAGCAT10\j0240719.wmf"/>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208169" y="4128322"/>
            <a:ext cx="1164031" cy="1826971"/>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2" descr="C:\Users\Kylie\AppData\Local\Microsoft\Windows\INetCache\IE\4LK7TLWB\golf-player-silhouette-clipart[1].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642240" y="4128322"/>
            <a:ext cx="1476144" cy="193155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itle 1"/>
          <p:cNvSpPr txBox="1">
            <a:spLocks/>
          </p:cNvSpPr>
          <p:nvPr/>
        </p:nvSpPr>
        <p:spPr>
          <a:xfrm>
            <a:off x="2051720" y="908720"/>
            <a:ext cx="5040560" cy="9219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b="1" dirty="0" smtClean="0">
                <a:latin typeface="Helvetica Neue Medium"/>
                <a:cs typeface="Helvetica Neue Medium"/>
              </a:rPr>
              <a:t>Case examples available</a:t>
            </a:r>
            <a:endParaRPr lang="en-AU" sz="3000" b="1" dirty="0">
              <a:solidFill>
                <a:schemeClr val="tx2"/>
              </a:solidFill>
              <a:latin typeface="Helvetica Neue Medium"/>
              <a:cs typeface="Helvetica Neue Medium"/>
            </a:endParaRPr>
          </a:p>
        </p:txBody>
      </p:sp>
      <p:pic>
        <p:nvPicPr>
          <p:cNvPr id="15" name="Picture 14" descr="iStock_000010876492Large.jp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11560" y="3356991"/>
            <a:ext cx="1780261" cy="2671375"/>
          </a:xfrm>
          <a:prstGeom prst="rect">
            <a:avLst/>
          </a:prstGeom>
        </p:spPr>
      </p:pic>
      <p:pic>
        <p:nvPicPr>
          <p:cNvPr id="16" name="Picture 15" descr="skd245116sdc_22.jpg"/>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627784" y="3356991"/>
            <a:ext cx="1777413" cy="2691027"/>
          </a:xfrm>
          <a:prstGeom prst="rect">
            <a:avLst/>
          </a:prstGeom>
        </p:spPr>
      </p:pic>
      <p:pic>
        <p:nvPicPr>
          <p:cNvPr id="17" name="Picture 16" descr="iStock_000009123760Small.jp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644008" y="3356992"/>
            <a:ext cx="1800200" cy="2689187"/>
          </a:xfrm>
          <a:prstGeom prst="rect">
            <a:avLst/>
          </a:prstGeom>
        </p:spPr>
      </p:pic>
      <p:pic>
        <p:nvPicPr>
          <p:cNvPr id="18" name="Picture 17" descr="iStock_000008006145Small.jpg"/>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660233" y="3356991"/>
            <a:ext cx="1797281" cy="2690955"/>
          </a:xfrm>
          <a:prstGeom prst="rect">
            <a:avLst/>
          </a:prstGeom>
        </p:spPr>
      </p:pic>
      <p:sp>
        <p:nvSpPr>
          <p:cNvPr id="3" name="Content Placeholder 2"/>
          <p:cNvSpPr>
            <a:spLocks noGrp="1"/>
          </p:cNvSpPr>
          <p:nvPr>
            <p:ph idx="1"/>
          </p:nvPr>
        </p:nvSpPr>
        <p:spPr>
          <a:xfrm>
            <a:off x="467544" y="1340768"/>
            <a:ext cx="8229600" cy="4525963"/>
          </a:xfrm>
        </p:spPr>
        <p:txBody>
          <a:bodyPr/>
          <a:lstStyle/>
          <a:p>
            <a:pPr marL="0" indent="0" algn="ctr">
              <a:buNone/>
            </a:pPr>
            <a:endParaRPr lang="en-AU" b="1" dirty="0" smtClean="0"/>
          </a:p>
          <a:p>
            <a:pPr marL="0" indent="0" algn="ctr">
              <a:buNone/>
            </a:pPr>
            <a:r>
              <a:rPr lang="en-AU" sz="2400" b="1" dirty="0" smtClean="0">
                <a:latin typeface="Helvetica Neue Medium"/>
                <a:cs typeface="Helvetica Neue Medium"/>
              </a:rPr>
              <a:t>You can download the completed self-assessments</a:t>
            </a:r>
            <a:br>
              <a:rPr lang="en-AU" sz="2400" b="1" dirty="0" smtClean="0">
                <a:latin typeface="Helvetica Neue Medium"/>
                <a:cs typeface="Helvetica Neue Medium"/>
              </a:rPr>
            </a:br>
            <a:r>
              <a:rPr lang="en-AU" sz="2400" b="1" dirty="0" smtClean="0">
                <a:latin typeface="Helvetica Neue Medium"/>
                <a:cs typeface="Helvetica Neue Medium"/>
              </a:rPr>
              <a:t>for Mary, </a:t>
            </a:r>
            <a:r>
              <a:rPr lang="en-AU" sz="2400" b="1" dirty="0" err="1" smtClean="0">
                <a:latin typeface="Helvetica Neue Medium"/>
                <a:cs typeface="Helvetica Neue Medium"/>
              </a:rPr>
              <a:t>Aron</a:t>
            </a:r>
            <a:r>
              <a:rPr lang="en-AU" sz="2400" b="1" dirty="0" smtClean="0">
                <a:latin typeface="Helvetica Neue Medium"/>
                <a:cs typeface="Helvetica Neue Medium"/>
              </a:rPr>
              <a:t>, Sierra and Lee</a:t>
            </a:r>
            <a:endParaRPr lang="en-AU" sz="2400" b="1" dirty="0">
              <a:latin typeface="Helvetica Neue Medium"/>
              <a:cs typeface="Helvetica Neue Medium"/>
            </a:endParaRPr>
          </a:p>
        </p:txBody>
      </p:sp>
    </p:spTree>
    <p:extLst>
      <p:ext uri="{BB962C8B-B14F-4D97-AF65-F5344CB8AC3E}">
        <p14:creationId xmlns:p14="http://schemas.microsoft.com/office/powerpoint/2010/main" val="2913491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11" name="Title 1"/>
          <p:cNvSpPr txBox="1">
            <a:spLocks/>
          </p:cNvSpPr>
          <p:nvPr/>
        </p:nvSpPr>
        <p:spPr>
          <a:xfrm>
            <a:off x="1835696" y="764704"/>
            <a:ext cx="5040560" cy="9219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000" b="1" dirty="0" smtClean="0">
                <a:latin typeface="Helvetica Neue Medium"/>
                <a:cs typeface="Helvetica Neue Medium"/>
              </a:rPr>
              <a:t>Case 1</a:t>
            </a:r>
            <a:r>
              <a:rPr lang="en-AU" sz="3000" b="1" dirty="0">
                <a:latin typeface="Helvetica Neue Medium"/>
                <a:cs typeface="Helvetica Neue Medium"/>
              </a:rPr>
              <a:t> </a:t>
            </a:r>
            <a:r>
              <a:rPr lang="en-AU" sz="3000" b="1" dirty="0" smtClean="0">
                <a:latin typeface="Helvetica Neue Medium"/>
                <a:cs typeface="Helvetica Neue Medium"/>
              </a:rPr>
              <a:t>- </a:t>
            </a:r>
            <a:r>
              <a:rPr lang="en-AU" sz="3000" b="1" dirty="0" smtClean="0">
                <a:solidFill>
                  <a:schemeClr val="tx2"/>
                </a:solidFill>
                <a:latin typeface="Helvetica Neue Medium"/>
                <a:cs typeface="Helvetica Neue Medium"/>
              </a:rPr>
              <a:t>Mary</a:t>
            </a:r>
            <a:endParaRPr lang="en-AU" sz="3000" b="1" dirty="0">
              <a:solidFill>
                <a:schemeClr val="tx2"/>
              </a:solidFill>
              <a:latin typeface="Helvetica Neue Medium"/>
              <a:cs typeface="Helvetica Neue Medium"/>
            </a:endParaRPr>
          </a:p>
        </p:txBody>
      </p:sp>
      <p:pic>
        <p:nvPicPr>
          <p:cNvPr id="12" name="Picture 11"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17" name="Picture 16" descr="Mary 1.1.pdf"/>
          <p:cNvPicPr>
            <a:picLocks noChangeAspect="1"/>
          </p:cNvPicPr>
          <p:nvPr/>
        </p:nvPicPr>
        <p:blipFill rotWithShape="1">
          <a:blip r:embed="rId5" cstate="print">
            <a:extLst>
              <a:ext uri="{28A0092B-C50C-407E-A947-70E740481C1C}">
                <a14:useLocalDpi xmlns:a14="http://schemas.microsoft.com/office/drawing/2010/main"/>
              </a:ext>
            </a:extLst>
          </a:blip>
          <a:srcRect l="5690" t="16402" r="5958" b="47222"/>
          <a:stretch/>
        </p:blipFill>
        <p:spPr>
          <a:xfrm>
            <a:off x="1835696" y="1556792"/>
            <a:ext cx="7168331" cy="4176464"/>
          </a:xfrm>
          <a:prstGeom prst="rect">
            <a:avLst/>
          </a:prstGeom>
        </p:spPr>
      </p:pic>
    </p:spTree>
    <p:extLst>
      <p:ext uri="{BB962C8B-B14F-4D97-AF65-F5344CB8AC3E}">
        <p14:creationId xmlns:p14="http://schemas.microsoft.com/office/powerpoint/2010/main" val="11822444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6" name="Title 1"/>
          <p:cNvSpPr txBox="1">
            <a:spLocks/>
          </p:cNvSpPr>
          <p:nvPr/>
        </p:nvSpPr>
        <p:spPr>
          <a:xfrm>
            <a:off x="1835696" y="58823"/>
            <a:ext cx="5040560" cy="9219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000" b="1" dirty="0" smtClean="0">
                <a:latin typeface="Helvetica Neue Medium"/>
                <a:cs typeface="Helvetica Neue Medium"/>
              </a:rPr>
              <a:t>Case 1</a:t>
            </a:r>
            <a:r>
              <a:rPr lang="en-AU" sz="3000" b="1" dirty="0">
                <a:latin typeface="Helvetica Neue Medium"/>
                <a:cs typeface="Helvetica Neue Medium"/>
              </a:rPr>
              <a:t> </a:t>
            </a:r>
            <a:r>
              <a:rPr lang="en-AU" sz="3000" b="1" dirty="0" smtClean="0">
                <a:latin typeface="Helvetica Neue Medium"/>
                <a:cs typeface="Helvetica Neue Medium"/>
              </a:rPr>
              <a:t>- </a:t>
            </a:r>
            <a:r>
              <a:rPr lang="en-AU" sz="3000" b="1" dirty="0" smtClean="0">
                <a:solidFill>
                  <a:schemeClr val="tx2"/>
                </a:solidFill>
                <a:latin typeface="Helvetica Neue Medium"/>
                <a:cs typeface="Helvetica Neue Medium"/>
              </a:rPr>
              <a:t>Mary</a:t>
            </a:r>
            <a:endParaRPr lang="en-AU" sz="3000" b="1" dirty="0">
              <a:solidFill>
                <a:schemeClr val="tx2"/>
              </a:solidFill>
              <a:latin typeface="Helvetica Neue Medium"/>
              <a:cs typeface="Helvetica Neue Medium"/>
            </a:endParaRPr>
          </a:p>
        </p:txBody>
      </p:sp>
      <p:pic>
        <p:nvPicPr>
          <p:cNvPr id="7" name="Picture 6"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2" name="Picture 1" descr="Mary 3.2.pdf"/>
          <p:cNvPicPr>
            <a:picLocks noChangeAspect="1"/>
          </p:cNvPicPr>
          <p:nvPr/>
        </p:nvPicPr>
        <p:blipFill rotWithShape="1">
          <a:blip r:embed="rId5" cstate="print">
            <a:extLst>
              <a:ext uri="{28A0092B-C50C-407E-A947-70E740481C1C}">
                <a14:useLocalDpi xmlns:a14="http://schemas.microsoft.com/office/drawing/2010/main" val="0"/>
              </a:ext>
            </a:extLst>
          </a:blip>
          <a:srcRect l="5694" t="44993" r="6142" b="6065"/>
          <a:stretch/>
        </p:blipFill>
        <p:spPr>
          <a:xfrm>
            <a:off x="1763688" y="799437"/>
            <a:ext cx="6839115" cy="5372554"/>
          </a:xfrm>
          <a:prstGeom prst="rect">
            <a:avLst/>
          </a:prstGeom>
        </p:spPr>
      </p:pic>
    </p:spTree>
    <p:extLst>
      <p:ext uri="{BB962C8B-B14F-4D97-AF65-F5344CB8AC3E}">
        <p14:creationId xmlns:p14="http://schemas.microsoft.com/office/powerpoint/2010/main" val="7113748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6" name="Title 1"/>
          <p:cNvSpPr txBox="1">
            <a:spLocks/>
          </p:cNvSpPr>
          <p:nvPr/>
        </p:nvSpPr>
        <p:spPr>
          <a:xfrm>
            <a:off x="1835696" y="764704"/>
            <a:ext cx="5040560" cy="9219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000" b="1" dirty="0" smtClean="0">
                <a:latin typeface="Helvetica Neue Medium"/>
                <a:cs typeface="Helvetica Neue Medium"/>
              </a:rPr>
              <a:t>Case 1</a:t>
            </a:r>
            <a:r>
              <a:rPr lang="en-AU" sz="3000" b="1" dirty="0">
                <a:latin typeface="Helvetica Neue Medium"/>
                <a:cs typeface="Helvetica Neue Medium"/>
              </a:rPr>
              <a:t> </a:t>
            </a:r>
            <a:r>
              <a:rPr lang="en-AU" sz="3000" b="1" dirty="0" smtClean="0">
                <a:latin typeface="Helvetica Neue Medium"/>
                <a:cs typeface="Helvetica Neue Medium"/>
              </a:rPr>
              <a:t>- </a:t>
            </a:r>
            <a:r>
              <a:rPr lang="en-AU" sz="3000" b="1" dirty="0" smtClean="0">
                <a:solidFill>
                  <a:schemeClr val="tx2"/>
                </a:solidFill>
                <a:latin typeface="Helvetica Neue Medium"/>
                <a:cs typeface="Helvetica Neue Medium"/>
              </a:rPr>
              <a:t>Mary</a:t>
            </a:r>
            <a:endParaRPr lang="en-AU" sz="3000" b="1" dirty="0">
              <a:solidFill>
                <a:schemeClr val="tx2"/>
              </a:solidFill>
              <a:latin typeface="Helvetica Neue Medium"/>
              <a:cs typeface="Helvetica Neue Medium"/>
            </a:endParaRPr>
          </a:p>
        </p:txBody>
      </p:sp>
      <p:pic>
        <p:nvPicPr>
          <p:cNvPr id="7" name="Picture 6"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9" name="Picture 8" descr="Mary Self assessment.pdf"/>
          <p:cNvPicPr>
            <a:picLocks noChangeAspect="1"/>
          </p:cNvPicPr>
          <p:nvPr/>
        </p:nvPicPr>
        <p:blipFill rotWithShape="1">
          <a:blip r:embed="rId5" cstate="print">
            <a:extLst>
              <a:ext uri="{28A0092B-C50C-407E-A947-70E740481C1C}">
                <a14:useLocalDpi xmlns:a14="http://schemas.microsoft.com/office/drawing/2010/main" val="0"/>
              </a:ext>
            </a:extLst>
          </a:blip>
          <a:srcRect l="5958" t="8004" r="6065" b="60407"/>
          <a:stretch/>
        </p:blipFill>
        <p:spPr>
          <a:xfrm>
            <a:off x="1835696" y="1772816"/>
            <a:ext cx="6944094" cy="3528392"/>
          </a:xfrm>
          <a:prstGeom prst="rect">
            <a:avLst/>
          </a:prstGeom>
        </p:spPr>
      </p:pic>
    </p:spTree>
    <p:extLst>
      <p:ext uri="{BB962C8B-B14F-4D97-AF65-F5344CB8AC3E}">
        <p14:creationId xmlns:p14="http://schemas.microsoft.com/office/powerpoint/2010/main" val="20205466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6" name="Title 1"/>
          <p:cNvSpPr txBox="1">
            <a:spLocks/>
          </p:cNvSpPr>
          <p:nvPr/>
        </p:nvSpPr>
        <p:spPr>
          <a:xfrm>
            <a:off x="1835696" y="764704"/>
            <a:ext cx="5040560" cy="9219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000" b="1" dirty="0" smtClean="0">
                <a:latin typeface="Helvetica Neue Medium"/>
                <a:cs typeface="Helvetica Neue Medium"/>
              </a:rPr>
              <a:t>Case 1</a:t>
            </a:r>
            <a:r>
              <a:rPr lang="en-AU" sz="3000" b="1" dirty="0">
                <a:latin typeface="Helvetica Neue Medium"/>
                <a:cs typeface="Helvetica Neue Medium"/>
              </a:rPr>
              <a:t> </a:t>
            </a:r>
            <a:r>
              <a:rPr lang="en-AU" sz="3000" b="1" dirty="0" smtClean="0">
                <a:latin typeface="Helvetica Neue Medium"/>
                <a:cs typeface="Helvetica Neue Medium"/>
              </a:rPr>
              <a:t>- </a:t>
            </a:r>
            <a:r>
              <a:rPr lang="en-AU" sz="3000" b="1" dirty="0" smtClean="0">
                <a:solidFill>
                  <a:schemeClr val="tx2"/>
                </a:solidFill>
                <a:latin typeface="Helvetica Neue Medium"/>
                <a:cs typeface="Helvetica Neue Medium"/>
              </a:rPr>
              <a:t>Mary</a:t>
            </a:r>
            <a:endParaRPr lang="en-AU" sz="3000" b="1" dirty="0">
              <a:solidFill>
                <a:schemeClr val="tx2"/>
              </a:solidFill>
              <a:latin typeface="Helvetica Neue Medium"/>
              <a:cs typeface="Helvetica Neue Medium"/>
            </a:endParaRPr>
          </a:p>
        </p:txBody>
      </p:sp>
      <p:pic>
        <p:nvPicPr>
          <p:cNvPr id="7" name="Picture 6"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10" name="Picture 9" descr="Mary Self assessment.pdf"/>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835696" y="1606826"/>
            <a:ext cx="6944094" cy="4558478"/>
          </a:xfrm>
          <a:prstGeom prst="rect">
            <a:avLst/>
          </a:prstGeom>
        </p:spPr>
      </p:pic>
    </p:spTree>
    <p:extLst>
      <p:ext uri="{BB962C8B-B14F-4D97-AF65-F5344CB8AC3E}">
        <p14:creationId xmlns:p14="http://schemas.microsoft.com/office/powerpoint/2010/main" val="17590630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7" name="Title 1"/>
          <p:cNvSpPr txBox="1">
            <a:spLocks/>
          </p:cNvSpPr>
          <p:nvPr/>
        </p:nvSpPr>
        <p:spPr>
          <a:xfrm>
            <a:off x="467544" y="40466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b="1" dirty="0" smtClean="0">
                <a:latin typeface="Helvetica Neue Medium"/>
                <a:cs typeface="Helvetica Neue Medium"/>
              </a:rPr>
              <a:t>The process</a:t>
            </a:r>
            <a:endParaRPr lang="en-AU" sz="3000" b="1" dirty="0">
              <a:latin typeface="Helvetica Neue Medium"/>
              <a:cs typeface="Helvetica Neue Medium"/>
            </a:endParaRPr>
          </a:p>
        </p:txBody>
      </p:sp>
      <p:pic>
        <p:nvPicPr>
          <p:cNvPr id="2" name="Picture 1" descr="The process diagram _Learning Plan.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5246" y="1412776"/>
            <a:ext cx="7213507" cy="4680520"/>
          </a:xfrm>
          <a:prstGeom prst="rect">
            <a:avLst/>
          </a:prstGeom>
        </p:spPr>
      </p:pic>
    </p:spTree>
    <p:extLst>
      <p:ext uri="{BB962C8B-B14F-4D97-AF65-F5344CB8AC3E}">
        <p14:creationId xmlns:p14="http://schemas.microsoft.com/office/powerpoint/2010/main" val="11241105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11" name="Title 1"/>
          <p:cNvSpPr txBox="1">
            <a:spLocks/>
          </p:cNvSpPr>
          <p:nvPr/>
        </p:nvSpPr>
        <p:spPr>
          <a:xfrm>
            <a:off x="2051720" y="908720"/>
            <a:ext cx="5040560" cy="9219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b="1" dirty="0" smtClean="0">
                <a:latin typeface="Helvetica Neue Medium"/>
                <a:cs typeface="Helvetica Neue Medium"/>
              </a:rPr>
              <a:t>Learning plan</a:t>
            </a:r>
            <a:br>
              <a:rPr lang="en-AU" sz="3000" b="1" dirty="0" smtClean="0">
                <a:latin typeface="Helvetica Neue Medium"/>
                <a:cs typeface="Helvetica Neue Medium"/>
              </a:rPr>
            </a:br>
            <a:r>
              <a:rPr lang="en-AU" sz="3000" b="1" dirty="0" smtClean="0">
                <a:solidFill>
                  <a:srgbClr val="175B73"/>
                </a:solidFill>
                <a:latin typeface="Helvetica Neue Medium"/>
                <a:cs typeface="Helvetica Neue Medium"/>
              </a:rPr>
              <a:t>Step 3</a:t>
            </a:r>
            <a:endParaRPr lang="en-AU" sz="3000" b="1" dirty="0">
              <a:solidFill>
                <a:srgbClr val="175B73"/>
              </a:solidFill>
              <a:latin typeface="Helvetica Neue Medium"/>
              <a:cs typeface="Helvetica Neue Medium"/>
            </a:endParaRPr>
          </a:p>
        </p:txBody>
      </p:sp>
      <p:sp>
        <p:nvSpPr>
          <p:cNvPr id="3" name="Content Placeholder 2"/>
          <p:cNvSpPr>
            <a:spLocks noGrp="1"/>
          </p:cNvSpPr>
          <p:nvPr>
            <p:ph idx="1"/>
          </p:nvPr>
        </p:nvSpPr>
        <p:spPr>
          <a:xfrm>
            <a:off x="467544" y="1772816"/>
            <a:ext cx="8229600" cy="1440160"/>
          </a:xfrm>
        </p:spPr>
        <p:txBody>
          <a:bodyPr/>
          <a:lstStyle/>
          <a:p>
            <a:pPr marL="0" indent="0" algn="ctr">
              <a:buNone/>
            </a:pPr>
            <a:endParaRPr lang="en-AU" b="1" dirty="0" smtClean="0"/>
          </a:p>
          <a:p>
            <a:pPr marL="0" indent="0" algn="ctr">
              <a:buNone/>
            </a:pPr>
            <a:r>
              <a:rPr lang="en-AU" sz="2400" b="1" dirty="0" smtClean="0">
                <a:latin typeface="Helvetica Neue Medium"/>
                <a:cs typeface="Helvetica Neue Medium"/>
              </a:rPr>
              <a:t>Identify the activities you can take to reach your goal</a:t>
            </a:r>
            <a:endParaRPr lang="en-AU" sz="2400" b="1" dirty="0">
              <a:latin typeface="Helvetica Neue Medium"/>
              <a:cs typeface="Helvetica Neue Medium"/>
            </a:endParaRPr>
          </a:p>
        </p:txBody>
      </p:sp>
      <p:sp>
        <p:nvSpPr>
          <p:cNvPr id="4" name="Rectangle 3"/>
          <p:cNvSpPr/>
          <p:nvPr/>
        </p:nvSpPr>
        <p:spPr>
          <a:xfrm>
            <a:off x="1475656" y="3140968"/>
            <a:ext cx="5760640" cy="1852815"/>
          </a:xfrm>
          <a:prstGeom prst="rect">
            <a:avLst/>
          </a:prstGeom>
        </p:spPr>
        <p:txBody>
          <a:bodyPr wrap="square">
            <a:spAutoFit/>
          </a:bodyPr>
          <a:lstStyle/>
          <a:p>
            <a:pPr>
              <a:lnSpc>
                <a:spcPct val="120000"/>
              </a:lnSpc>
            </a:pPr>
            <a:r>
              <a:rPr lang="en-AU" sz="2400" dirty="0" smtClean="0">
                <a:latin typeface="Helvetica Neue Light"/>
                <a:cs typeface="Helvetica Neue Light"/>
              </a:rPr>
              <a:t>Examples include:</a:t>
            </a:r>
          </a:p>
          <a:p>
            <a:pPr marL="285750" indent="-285750">
              <a:lnSpc>
                <a:spcPct val="120000"/>
              </a:lnSpc>
              <a:buFont typeface="Arial" panose="020B0604020202020204" pitchFamily="34" charset="0"/>
              <a:buChar char="•"/>
            </a:pPr>
            <a:r>
              <a:rPr lang="en-AU" sz="2400" dirty="0" smtClean="0">
                <a:latin typeface="Helvetica Neue Light"/>
                <a:cs typeface="Helvetica Neue Light"/>
              </a:rPr>
              <a:t>education </a:t>
            </a:r>
            <a:r>
              <a:rPr lang="en-AU" sz="2400" dirty="0">
                <a:latin typeface="Helvetica Neue Light"/>
                <a:cs typeface="Helvetica Neue Light"/>
              </a:rPr>
              <a:t>programs</a:t>
            </a:r>
          </a:p>
          <a:p>
            <a:pPr marL="285750" indent="-285750">
              <a:lnSpc>
                <a:spcPct val="120000"/>
              </a:lnSpc>
              <a:buFont typeface="Arial" panose="020B0604020202020204" pitchFamily="34" charset="0"/>
              <a:buChar char="•"/>
            </a:pPr>
            <a:r>
              <a:rPr lang="en-AU" sz="2400" dirty="0" smtClean="0">
                <a:latin typeface="Helvetica Neue Light"/>
                <a:cs typeface="Helvetica Neue Light"/>
              </a:rPr>
              <a:t>conferences</a:t>
            </a:r>
            <a:endParaRPr lang="en-AU" sz="2400" dirty="0">
              <a:latin typeface="Helvetica Neue Light"/>
              <a:cs typeface="Helvetica Neue Light"/>
            </a:endParaRPr>
          </a:p>
          <a:p>
            <a:pPr marL="285750" indent="-285750">
              <a:lnSpc>
                <a:spcPct val="120000"/>
              </a:lnSpc>
              <a:buFont typeface="Arial" panose="020B0604020202020204" pitchFamily="34" charset="0"/>
              <a:buChar char="•"/>
            </a:pPr>
            <a:r>
              <a:rPr lang="en-AU" sz="2400" dirty="0" smtClean="0">
                <a:latin typeface="Helvetica Neue Light"/>
                <a:cs typeface="Helvetica Neue Light"/>
              </a:rPr>
              <a:t>multimedia </a:t>
            </a:r>
            <a:r>
              <a:rPr lang="en-AU" sz="2400" dirty="0">
                <a:latin typeface="Helvetica Neue Light"/>
                <a:cs typeface="Helvetica Neue Light"/>
              </a:rPr>
              <a:t>or website-based </a:t>
            </a:r>
            <a:r>
              <a:rPr lang="en-AU" sz="2400" dirty="0" smtClean="0">
                <a:latin typeface="Helvetica Neue Light"/>
                <a:cs typeface="Helvetica Neue Light"/>
              </a:rPr>
              <a:t>programs</a:t>
            </a:r>
            <a:endParaRPr lang="en-AU" sz="2400" dirty="0">
              <a:latin typeface="Helvetica Neue Light"/>
              <a:cs typeface="Helvetica Neue Light"/>
            </a:endParaRPr>
          </a:p>
        </p:txBody>
      </p:sp>
    </p:spTree>
    <p:extLst>
      <p:ext uri="{BB962C8B-B14F-4D97-AF65-F5344CB8AC3E}">
        <p14:creationId xmlns:p14="http://schemas.microsoft.com/office/powerpoint/2010/main" val="10998479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14" name="Picture 13"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1560" y="3356991"/>
            <a:ext cx="1780261" cy="2671375"/>
          </a:xfrm>
          <a:prstGeom prst="rect">
            <a:avLst/>
          </a:prstGeom>
        </p:spPr>
      </p:pic>
      <p:pic>
        <p:nvPicPr>
          <p:cNvPr id="15" name="Picture 14" descr="skd245116sdc_22.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627784" y="3356991"/>
            <a:ext cx="1777413" cy="2691027"/>
          </a:xfrm>
          <a:prstGeom prst="rect">
            <a:avLst/>
          </a:prstGeom>
        </p:spPr>
      </p:pic>
      <p:pic>
        <p:nvPicPr>
          <p:cNvPr id="16" name="Picture 15" descr="iStock_000009123760Small.jp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644008" y="3356992"/>
            <a:ext cx="1800200" cy="2689187"/>
          </a:xfrm>
          <a:prstGeom prst="rect">
            <a:avLst/>
          </a:prstGeom>
        </p:spPr>
      </p:pic>
      <p:pic>
        <p:nvPicPr>
          <p:cNvPr id="17" name="Picture 16" descr="iStock_000008006145Small.jp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660233" y="3356991"/>
            <a:ext cx="1797281" cy="2690955"/>
          </a:xfrm>
          <a:prstGeom prst="rect">
            <a:avLst/>
          </a:prstGeom>
        </p:spPr>
      </p:pic>
      <p:sp>
        <p:nvSpPr>
          <p:cNvPr id="3" name="Content Placeholder 2"/>
          <p:cNvSpPr>
            <a:spLocks noGrp="1"/>
          </p:cNvSpPr>
          <p:nvPr>
            <p:ph idx="1"/>
          </p:nvPr>
        </p:nvSpPr>
        <p:spPr>
          <a:xfrm>
            <a:off x="467544" y="1700808"/>
            <a:ext cx="8229600" cy="4525963"/>
          </a:xfrm>
        </p:spPr>
        <p:txBody>
          <a:bodyPr/>
          <a:lstStyle/>
          <a:p>
            <a:pPr marL="0" indent="0" algn="ctr">
              <a:buNone/>
            </a:pPr>
            <a:endParaRPr lang="en-AU" b="1" dirty="0" smtClean="0"/>
          </a:p>
          <a:p>
            <a:pPr marL="0" indent="0" algn="ctr">
              <a:buNone/>
            </a:pPr>
            <a:r>
              <a:rPr lang="en-AU" sz="2400" b="1" dirty="0" smtClean="0">
                <a:latin typeface="Helvetica Neue Medium"/>
                <a:cs typeface="Helvetica Neue Medium"/>
              </a:rPr>
              <a:t>Reflect on progress towards or achievement of your goal</a:t>
            </a:r>
            <a:endParaRPr lang="en-AU" sz="2400" b="1" dirty="0">
              <a:latin typeface="Helvetica Neue Medium"/>
              <a:cs typeface="Helvetica Neue Medium"/>
            </a:endParaRPr>
          </a:p>
        </p:txBody>
      </p:sp>
      <p:sp>
        <p:nvSpPr>
          <p:cNvPr id="19" name="Title 1"/>
          <p:cNvSpPr txBox="1">
            <a:spLocks/>
          </p:cNvSpPr>
          <p:nvPr/>
        </p:nvSpPr>
        <p:spPr>
          <a:xfrm>
            <a:off x="2195736" y="908720"/>
            <a:ext cx="5040560" cy="92190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b="1" dirty="0" smtClean="0">
                <a:latin typeface="Helvetica Neue Medium"/>
                <a:cs typeface="Helvetica Neue Medium"/>
              </a:rPr>
              <a:t>Learning plan</a:t>
            </a:r>
            <a:br>
              <a:rPr lang="en-AU" sz="3000" b="1" dirty="0" smtClean="0">
                <a:latin typeface="Helvetica Neue Medium"/>
                <a:cs typeface="Helvetica Neue Medium"/>
              </a:rPr>
            </a:br>
            <a:r>
              <a:rPr lang="en-AU" sz="3000" b="1" dirty="0" smtClean="0">
                <a:solidFill>
                  <a:srgbClr val="731160"/>
                </a:solidFill>
                <a:latin typeface="Helvetica Neue Medium"/>
                <a:cs typeface="Helvetica Neue Medium"/>
              </a:rPr>
              <a:t>Step 4</a:t>
            </a:r>
            <a:endParaRPr lang="en-AU" sz="3000" b="1" dirty="0">
              <a:solidFill>
                <a:srgbClr val="731160"/>
              </a:solidFill>
              <a:latin typeface="Helvetica Neue Medium"/>
              <a:cs typeface="Helvetica Neue Medium"/>
            </a:endParaRPr>
          </a:p>
        </p:txBody>
      </p:sp>
    </p:spTree>
    <p:extLst>
      <p:ext uri="{BB962C8B-B14F-4D97-AF65-F5344CB8AC3E}">
        <p14:creationId xmlns:p14="http://schemas.microsoft.com/office/powerpoint/2010/main" val="29510564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2" name="Picture 1" descr="Mary Goal 1 blank.pdf"/>
          <p:cNvPicPr>
            <a:picLocks noChangeAspect="1"/>
          </p:cNvPicPr>
          <p:nvPr/>
        </p:nvPicPr>
        <p:blipFill rotWithShape="1">
          <a:blip r:embed="rId4" cstate="print">
            <a:extLst>
              <a:ext uri="{28A0092B-C50C-407E-A947-70E740481C1C}">
                <a14:useLocalDpi xmlns:a14="http://schemas.microsoft.com/office/drawing/2010/main"/>
              </a:ext>
            </a:extLst>
          </a:blip>
          <a:srcRect l="6333" t="4796" r="5877" b="34886"/>
          <a:stretch/>
        </p:blipFill>
        <p:spPr>
          <a:xfrm>
            <a:off x="179512" y="188640"/>
            <a:ext cx="5998930" cy="5832648"/>
          </a:xfrm>
          <a:prstGeom prst="rect">
            <a:avLst/>
          </a:prstGeom>
        </p:spPr>
      </p:pic>
      <p:sp>
        <p:nvSpPr>
          <p:cNvPr id="8" name="Line Callout 2 7"/>
          <p:cNvSpPr/>
          <p:nvPr/>
        </p:nvSpPr>
        <p:spPr>
          <a:xfrm>
            <a:off x="6588224" y="1268760"/>
            <a:ext cx="2147570" cy="1368152"/>
          </a:xfrm>
          <a:prstGeom prst="borderCallout2">
            <a:avLst>
              <a:gd name="adj1" fmla="val 18750"/>
              <a:gd name="adj2" fmla="val -307"/>
              <a:gd name="adj3" fmla="val 18750"/>
              <a:gd name="adj4" fmla="val -9908"/>
              <a:gd name="adj5" fmla="val -20616"/>
              <a:gd name="adj6" fmla="val -67260"/>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Your goal will come from your self-assessment.</a:t>
            </a:r>
          </a:p>
          <a:p>
            <a:pPr marL="0" marR="0" lvl="0" indent="0" defTabSz="914400" eaLnBrk="1" fontAlgn="auto" latinLnBrk="0" hangingPunct="1">
              <a:lnSpc>
                <a:spcPct val="115000"/>
              </a:lnSpc>
              <a:spcBef>
                <a:spcPts val="0"/>
              </a:spcBef>
              <a:spcAft>
                <a:spcPts val="1000"/>
              </a:spcAft>
              <a:buClrTx/>
              <a:buSzTx/>
              <a:buFontTx/>
              <a:buNone/>
              <a:tabLst/>
              <a:defRPr/>
            </a:pPr>
            <a:r>
              <a:rPr kumimoji="0" lang="en-AU" sz="1200" u="none" strike="noStrike" kern="0" cap="none" spc="0" normalizeH="0" baseline="0" noProof="0" dirty="0" smtClean="0">
                <a:ln>
                  <a:noFill/>
                </a:ln>
                <a:solidFill>
                  <a:srgbClr val="000000"/>
                </a:solidFill>
                <a:effectLst/>
                <a:uLnTx/>
                <a:uFillTx/>
                <a:latin typeface="Helvetica Neue Light"/>
                <a:ea typeface="Calibri"/>
                <a:cs typeface="Helvetica Neue Light"/>
              </a:rPr>
              <a:t>One goal will often cover competency standards from a number of Domains</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9" name="Line Callout 2 8"/>
          <p:cNvSpPr/>
          <p:nvPr/>
        </p:nvSpPr>
        <p:spPr>
          <a:xfrm>
            <a:off x="6588224" y="3717033"/>
            <a:ext cx="2147570" cy="1728192"/>
          </a:xfrm>
          <a:prstGeom prst="borderCallout2">
            <a:avLst>
              <a:gd name="adj1" fmla="val 18750"/>
              <a:gd name="adj2" fmla="val 537"/>
              <a:gd name="adj3" fmla="val 18750"/>
              <a:gd name="adj4" fmla="val -16667"/>
              <a:gd name="adj5" fmla="val -6526"/>
              <a:gd name="adj6" fmla="val -34312"/>
            </a:avLst>
          </a:prstGeom>
          <a:noFill/>
          <a:ln w="9525" cap="flat" cmpd="sng" algn="ctr">
            <a:solidFill>
              <a:schemeClr val="accent2"/>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lang="en-AU" sz="1200" kern="0" dirty="0" smtClean="0">
                <a:solidFill>
                  <a:srgbClr val="000000"/>
                </a:solidFill>
                <a:latin typeface="Helvetica Neue Light"/>
                <a:ea typeface="Calibri"/>
                <a:cs typeface="Helvetica Neue Light"/>
              </a:rPr>
              <a:t>Many activities can contribute to you reaching your goal. After completing an activity, reflect on how it has impacted on your practice and whether it has helped achieve your goal</a:t>
            </a:r>
            <a:endParaRPr kumimoji="0" lang="en-AU" sz="1200" u="none" strike="noStrike" kern="0" cap="none" spc="0" normalizeH="0" baseline="0" noProof="0" dirty="0">
              <a:ln>
                <a:noFill/>
              </a:ln>
              <a:solidFill>
                <a:sysClr val="window" lastClr="FFFFFF"/>
              </a:solidFill>
              <a:effectLst/>
              <a:uLnTx/>
              <a:uFillTx/>
              <a:latin typeface="Helvetica Neue Light"/>
              <a:ea typeface="Calibri"/>
              <a:cs typeface="Helvetica Neue Light"/>
            </a:endParaRPr>
          </a:p>
        </p:txBody>
      </p:sp>
      <p:sp>
        <p:nvSpPr>
          <p:cNvPr id="3" name="TextBox 2"/>
          <p:cNvSpPr txBox="1"/>
          <p:nvPr/>
        </p:nvSpPr>
        <p:spPr>
          <a:xfrm>
            <a:off x="251520" y="548680"/>
            <a:ext cx="5832648" cy="276999"/>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what you want to achieve; transfer this from your self-assessment tool]</a:t>
            </a:r>
            <a:endParaRPr lang="en-US" sz="1200" i="1" dirty="0">
              <a:solidFill>
                <a:schemeClr val="accent2"/>
              </a:solidFill>
              <a:latin typeface="Helvetica Neue Light"/>
              <a:cs typeface="Helvetica Neue Light"/>
            </a:endParaRPr>
          </a:p>
        </p:txBody>
      </p:sp>
      <p:sp>
        <p:nvSpPr>
          <p:cNvPr id="11" name="TextBox 10"/>
          <p:cNvSpPr txBox="1"/>
          <p:nvPr/>
        </p:nvSpPr>
        <p:spPr>
          <a:xfrm>
            <a:off x="611560" y="1999873"/>
            <a:ext cx="5832648" cy="276999"/>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the activity, including who, what, where and when, as relevant]</a:t>
            </a:r>
            <a:endParaRPr lang="en-US" sz="1200" i="1" dirty="0">
              <a:solidFill>
                <a:schemeClr val="accent2"/>
              </a:solidFill>
              <a:latin typeface="Helvetica Neue Light"/>
              <a:cs typeface="Helvetica Neue Light"/>
            </a:endParaRPr>
          </a:p>
        </p:txBody>
      </p:sp>
      <p:sp>
        <p:nvSpPr>
          <p:cNvPr id="12" name="TextBox 11"/>
          <p:cNvSpPr txBox="1"/>
          <p:nvPr/>
        </p:nvSpPr>
        <p:spPr>
          <a:xfrm>
            <a:off x="1907704" y="2564904"/>
            <a:ext cx="3960440" cy="461665"/>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how the activity has helped achieve this goal and impacted on your practice]</a:t>
            </a:r>
            <a:endParaRPr lang="en-US" sz="1200" i="1" dirty="0">
              <a:solidFill>
                <a:schemeClr val="accent2"/>
              </a:solidFill>
              <a:latin typeface="Helvetica Neue Light"/>
              <a:cs typeface="Helvetica Neue Light"/>
            </a:endParaRPr>
          </a:p>
        </p:txBody>
      </p:sp>
      <p:sp>
        <p:nvSpPr>
          <p:cNvPr id="13" name="TextBox 12"/>
          <p:cNvSpPr txBox="1"/>
          <p:nvPr/>
        </p:nvSpPr>
        <p:spPr>
          <a:xfrm>
            <a:off x="683568" y="3440033"/>
            <a:ext cx="5832648" cy="276999"/>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the activity, including who, what, where and when, as relevant]</a:t>
            </a:r>
            <a:endParaRPr lang="en-US" sz="1200" i="1" dirty="0">
              <a:solidFill>
                <a:schemeClr val="accent2"/>
              </a:solidFill>
              <a:latin typeface="Helvetica Neue Light"/>
              <a:cs typeface="Helvetica Neue Light"/>
            </a:endParaRPr>
          </a:p>
        </p:txBody>
      </p:sp>
      <p:sp>
        <p:nvSpPr>
          <p:cNvPr id="14" name="TextBox 13"/>
          <p:cNvSpPr txBox="1"/>
          <p:nvPr/>
        </p:nvSpPr>
        <p:spPr>
          <a:xfrm>
            <a:off x="1979712" y="4005064"/>
            <a:ext cx="3960440" cy="461665"/>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how the activity has helped achieve this goal and impacted on your practice]</a:t>
            </a:r>
            <a:endParaRPr lang="en-US" sz="1200" i="1" dirty="0">
              <a:solidFill>
                <a:schemeClr val="accent2"/>
              </a:solidFill>
              <a:latin typeface="Helvetica Neue Light"/>
              <a:cs typeface="Helvetica Neue Light"/>
            </a:endParaRPr>
          </a:p>
        </p:txBody>
      </p:sp>
      <p:sp>
        <p:nvSpPr>
          <p:cNvPr id="15" name="TextBox 14"/>
          <p:cNvSpPr txBox="1"/>
          <p:nvPr/>
        </p:nvSpPr>
        <p:spPr>
          <a:xfrm>
            <a:off x="683568" y="4869160"/>
            <a:ext cx="5832648" cy="276999"/>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the activity, including who, what, where and when, as relevant]</a:t>
            </a:r>
            <a:endParaRPr lang="en-US" sz="1200" i="1" dirty="0">
              <a:solidFill>
                <a:schemeClr val="accent2"/>
              </a:solidFill>
              <a:latin typeface="Helvetica Neue Light"/>
              <a:cs typeface="Helvetica Neue Light"/>
            </a:endParaRPr>
          </a:p>
        </p:txBody>
      </p:sp>
      <p:sp>
        <p:nvSpPr>
          <p:cNvPr id="16" name="TextBox 15"/>
          <p:cNvSpPr txBox="1"/>
          <p:nvPr/>
        </p:nvSpPr>
        <p:spPr>
          <a:xfrm>
            <a:off x="1979712" y="5434191"/>
            <a:ext cx="3960440" cy="461665"/>
          </a:xfrm>
          <a:prstGeom prst="rect">
            <a:avLst/>
          </a:prstGeom>
          <a:noFill/>
        </p:spPr>
        <p:txBody>
          <a:bodyPr wrap="square" rtlCol="0">
            <a:spAutoFit/>
          </a:bodyPr>
          <a:lstStyle/>
          <a:p>
            <a:r>
              <a:rPr lang="en-US" sz="1200" i="1" dirty="0" smtClean="0">
                <a:solidFill>
                  <a:schemeClr val="accent2"/>
                </a:solidFill>
                <a:latin typeface="Helvetica Neue Light"/>
                <a:cs typeface="Helvetica Neue Light"/>
              </a:rPr>
              <a:t>[Describe how the activity has helped achieve this goal and impacted on your practice]</a:t>
            </a:r>
            <a:endParaRPr lang="en-US" sz="1200" i="1" dirty="0">
              <a:solidFill>
                <a:schemeClr val="accent2"/>
              </a:solidFill>
              <a:latin typeface="Helvetica Neue Light"/>
              <a:cs typeface="Helvetica Neue Light"/>
            </a:endParaRPr>
          </a:p>
        </p:txBody>
      </p:sp>
      <p:sp>
        <p:nvSpPr>
          <p:cNvPr id="18" name="Oval 17"/>
          <p:cNvSpPr/>
          <p:nvPr/>
        </p:nvSpPr>
        <p:spPr>
          <a:xfrm>
            <a:off x="4932040" y="836712"/>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652120" y="3429000"/>
            <a:ext cx="216024" cy="216024"/>
          </a:xfrm>
          <a:prstGeom prst="ellipse">
            <a:avLst/>
          </a:prstGeom>
          <a:noFill/>
          <a:ln w="952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35222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sp>
        <p:nvSpPr>
          <p:cNvPr id="7" name="Title 1"/>
          <p:cNvSpPr txBox="1">
            <a:spLocks/>
          </p:cNvSpPr>
          <p:nvPr/>
        </p:nvSpPr>
        <p:spPr>
          <a:xfrm>
            <a:off x="1835696" y="764704"/>
            <a:ext cx="5040560" cy="9219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AU" sz="3000" b="1" dirty="0" smtClean="0">
                <a:latin typeface="Helvetica Neue Medium"/>
                <a:cs typeface="Helvetica Neue Medium"/>
              </a:rPr>
              <a:t>Case 1</a:t>
            </a:r>
            <a:r>
              <a:rPr lang="en-AU" sz="3000" b="1" dirty="0">
                <a:latin typeface="Helvetica Neue Medium"/>
                <a:cs typeface="Helvetica Neue Medium"/>
              </a:rPr>
              <a:t> </a:t>
            </a:r>
            <a:r>
              <a:rPr lang="en-AU" sz="3000" b="1" dirty="0" smtClean="0">
                <a:latin typeface="Helvetica Neue Medium"/>
                <a:cs typeface="Helvetica Neue Medium"/>
              </a:rPr>
              <a:t>- </a:t>
            </a:r>
            <a:r>
              <a:rPr lang="en-AU" sz="3000" b="1" dirty="0" smtClean="0">
                <a:solidFill>
                  <a:schemeClr val="tx2"/>
                </a:solidFill>
                <a:latin typeface="Helvetica Neue Medium"/>
                <a:cs typeface="Helvetica Neue Medium"/>
              </a:rPr>
              <a:t>Mary</a:t>
            </a:r>
            <a:endParaRPr lang="en-AU" sz="3000" b="1" dirty="0">
              <a:solidFill>
                <a:schemeClr val="tx2"/>
              </a:solidFill>
              <a:latin typeface="Helvetica Neue Medium"/>
              <a:cs typeface="Helvetica Neue Medium"/>
            </a:endParaRPr>
          </a:p>
        </p:txBody>
      </p:sp>
      <p:pic>
        <p:nvPicPr>
          <p:cNvPr id="9" name="Picture 8"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10" name="Picture 9" descr="Mary Self assessment.pdf"/>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835696" y="1606826"/>
            <a:ext cx="6944094" cy="4558478"/>
          </a:xfrm>
          <a:prstGeom prst="rect">
            <a:avLst/>
          </a:prstGeom>
          <a:noFill/>
          <a:ln>
            <a:noFill/>
          </a:ln>
        </p:spPr>
      </p:pic>
    </p:spTree>
    <p:extLst>
      <p:ext uri="{BB962C8B-B14F-4D97-AF65-F5344CB8AC3E}">
        <p14:creationId xmlns:p14="http://schemas.microsoft.com/office/powerpoint/2010/main" val="19719820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6" name="Picture 5"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3" name="Picture 2" descr="Mary Goal 1.pdf"/>
          <p:cNvPicPr>
            <a:picLocks noChangeAspect="1"/>
          </p:cNvPicPr>
          <p:nvPr/>
        </p:nvPicPr>
        <p:blipFill rotWithShape="1">
          <a:blip r:embed="rId5" cstate="print">
            <a:extLst>
              <a:ext uri="{28A0092B-C50C-407E-A947-70E740481C1C}">
                <a14:useLocalDpi xmlns:a14="http://schemas.microsoft.com/office/drawing/2010/main"/>
              </a:ext>
            </a:extLst>
          </a:blip>
          <a:srcRect l="5877" t="15873" r="5771" b="5555"/>
          <a:stretch/>
        </p:blipFill>
        <p:spPr>
          <a:xfrm>
            <a:off x="1907703" y="116632"/>
            <a:ext cx="4806351" cy="6048672"/>
          </a:xfrm>
          <a:prstGeom prst="rect">
            <a:avLst/>
          </a:prstGeom>
        </p:spPr>
      </p:pic>
    </p:spTree>
    <p:extLst>
      <p:ext uri="{BB962C8B-B14F-4D97-AF65-F5344CB8AC3E}">
        <p14:creationId xmlns:p14="http://schemas.microsoft.com/office/powerpoint/2010/main" val="10697388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7" name="Picture 6"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2" name="Picture 1" descr="Mary Goal 2.pdf"/>
          <p:cNvPicPr>
            <a:picLocks noChangeAspect="1"/>
          </p:cNvPicPr>
          <p:nvPr/>
        </p:nvPicPr>
        <p:blipFill rotWithShape="1">
          <a:blip r:embed="rId5" cstate="print">
            <a:extLst>
              <a:ext uri="{28A0092B-C50C-407E-A947-70E740481C1C}">
                <a14:useLocalDpi xmlns:a14="http://schemas.microsoft.com/office/drawing/2010/main" val="0"/>
              </a:ext>
            </a:extLst>
          </a:blip>
          <a:srcRect l="6025" t="3229" r="5790" b="16410"/>
          <a:stretch/>
        </p:blipFill>
        <p:spPr>
          <a:xfrm>
            <a:off x="1889224" y="33582"/>
            <a:ext cx="4699000" cy="6059714"/>
          </a:xfrm>
          <a:prstGeom prst="rect">
            <a:avLst/>
          </a:prstGeom>
        </p:spPr>
      </p:pic>
    </p:spTree>
    <p:extLst>
      <p:ext uri="{BB962C8B-B14F-4D97-AF65-F5344CB8AC3E}">
        <p14:creationId xmlns:p14="http://schemas.microsoft.com/office/powerpoint/2010/main" val="13204079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0"/>
            <a:ext cx="9160933" cy="6858000"/>
          </a:xfrm>
          <a:prstGeom prst="rect">
            <a:avLst/>
          </a:prstGeom>
        </p:spPr>
      </p:pic>
      <p:pic>
        <p:nvPicPr>
          <p:cNvPr id="6" name="Picture 5" descr="iStock_000010876492Large.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97" y="0"/>
            <a:ext cx="1780261" cy="2671375"/>
          </a:xfrm>
          <a:prstGeom prst="rect">
            <a:avLst/>
          </a:prstGeom>
        </p:spPr>
      </p:pic>
      <p:pic>
        <p:nvPicPr>
          <p:cNvPr id="2" name="Picture 1" descr="Mary Goal 3.pdf"/>
          <p:cNvPicPr>
            <a:picLocks noChangeAspect="1"/>
          </p:cNvPicPr>
          <p:nvPr/>
        </p:nvPicPr>
        <p:blipFill rotWithShape="1">
          <a:blip r:embed="rId5" cstate="print">
            <a:extLst>
              <a:ext uri="{28A0092B-C50C-407E-A947-70E740481C1C}">
                <a14:useLocalDpi xmlns:a14="http://schemas.microsoft.com/office/drawing/2010/main"/>
              </a:ext>
            </a:extLst>
          </a:blip>
          <a:srcRect l="6432" t="4607" r="6900" b="9149"/>
          <a:stretch/>
        </p:blipFill>
        <p:spPr>
          <a:xfrm>
            <a:off x="1907704" y="34539"/>
            <a:ext cx="4404731" cy="6202773"/>
          </a:xfrm>
          <a:prstGeom prst="rect">
            <a:avLst/>
          </a:prstGeom>
        </p:spPr>
      </p:pic>
    </p:spTree>
    <p:extLst>
      <p:ext uri="{BB962C8B-B14F-4D97-AF65-F5344CB8AC3E}">
        <p14:creationId xmlns:p14="http://schemas.microsoft.com/office/powerpoint/2010/main" val="8952730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4" name="Rectangle 3"/>
          <p:cNvSpPr/>
          <p:nvPr/>
        </p:nvSpPr>
        <p:spPr>
          <a:xfrm>
            <a:off x="5724128" y="2636912"/>
            <a:ext cx="2232248" cy="3168352"/>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outerShdw blurRad="50800" dist="76200" dir="20760000" algn="l" rotWithShape="0">
                  <a:prstClr val="black">
                    <a:alpha val="40000"/>
                  </a:prstClr>
                </a:outerShdw>
              </a:effectLst>
            </a:endParaRPr>
          </a:p>
        </p:txBody>
      </p:sp>
      <p:sp>
        <p:nvSpPr>
          <p:cNvPr id="2" name="Title 1"/>
          <p:cNvSpPr>
            <a:spLocks noGrp="1"/>
          </p:cNvSpPr>
          <p:nvPr>
            <p:ph type="title"/>
          </p:nvPr>
        </p:nvSpPr>
        <p:spPr>
          <a:xfrm>
            <a:off x="467544" y="476672"/>
            <a:ext cx="8229600" cy="1143000"/>
          </a:xfrm>
        </p:spPr>
        <p:txBody>
          <a:bodyPr>
            <a:normAutofit/>
          </a:bodyPr>
          <a:lstStyle/>
          <a:p>
            <a:r>
              <a:rPr lang="en-AU" sz="3200" b="1" dirty="0" smtClean="0">
                <a:latin typeface="Helvetica Neue Medium"/>
                <a:cs typeface="Helvetica Neue Medium"/>
              </a:rPr>
              <a:t>Your next steps</a:t>
            </a:r>
            <a:endParaRPr lang="en-AU" sz="3200" b="1" dirty="0">
              <a:latin typeface="Helvetica Neue Medium"/>
              <a:cs typeface="Helvetica Neue Medium"/>
            </a:endParaRPr>
          </a:p>
        </p:txBody>
      </p:sp>
      <p:sp>
        <p:nvSpPr>
          <p:cNvPr id="3" name="Content Placeholder 2"/>
          <p:cNvSpPr>
            <a:spLocks noGrp="1"/>
          </p:cNvSpPr>
          <p:nvPr>
            <p:ph idx="1"/>
          </p:nvPr>
        </p:nvSpPr>
        <p:spPr>
          <a:xfrm>
            <a:off x="914400" y="1628800"/>
            <a:ext cx="8229600" cy="4248472"/>
          </a:xfrm>
        </p:spPr>
        <p:txBody>
          <a:bodyPr>
            <a:normAutofit/>
          </a:bodyPr>
          <a:lstStyle/>
          <a:p>
            <a:pPr marL="0" indent="0">
              <a:lnSpc>
                <a:spcPct val="120000"/>
              </a:lnSpc>
              <a:buNone/>
            </a:pPr>
            <a:r>
              <a:rPr lang="en-AU" sz="1800" dirty="0" smtClean="0">
                <a:latin typeface="Helvetica Neue Light"/>
                <a:cs typeface="Helvetica Neue Light"/>
              </a:rPr>
              <a:t>If you wish to use these tools, you will need:</a:t>
            </a:r>
          </a:p>
          <a:p>
            <a:pPr>
              <a:lnSpc>
                <a:spcPct val="120000"/>
              </a:lnSpc>
            </a:pPr>
            <a:r>
              <a:rPr lang="en-AU" sz="1800" baseline="0" dirty="0" smtClean="0">
                <a:latin typeface="Helvetica Neue Light"/>
                <a:cs typeface="Helvetica Neue Light"/>
              </a:rPr>
              <a:t>A copy of the </a:t>
            </a:r>
            <a:r>
              <a:rPr lang="en-AU" sz="1800" i="1" baseline="0" dirty="0" smtClean="0">
                <a:latin typeface="Helvetica Neue Light"/>
                <a:cs typeface="Helvetica Neue Light"/>
              </a:rPr>
              <a:t>2016 National Competency Standards Framework for Pharmacists in Australia</a:t>
            </a:r>
          </a:p>
          <a:p>
            <a:pPr>
              <a:lnSpc>
                <a:spcPct val="120000"/>
              </a:lnSpc>
            </a:pPr>
            <a:r>
              <a:rPr lang="en-AU" sz="1800" baseline="0" dirty="0" smtClean="0">
                <a:latin typeface="Helvetica Neue Light"/>
                <a:cs typeface="Helvetica Neue Light"/>
              </a:rPr>
              <a:t>Self-assessment tool</a:t>
            </a:r>
          </a:p>
          <a:p>
            <a:pPr>
              <a:lnSpc>
                <a:spcPct val="120000"/>
              </a:lnSpc>
            </a:pPr>
            <a:r>
              <a:rPr lang="en-AU" sz="1800" baseline="0" dirty="0" smtClean="0">
                <a:latin typeface="Helvetica Neue Light"/>
                <a:cs typeface="Helvetica Neue Light"/>
              </a:rPr>
              <a:t>Learning plan tool</a:t>
            </a:r>
          </a:p>
          <a:p>
            <a:pPr marL="0" indent="0">
              <a:lnSpc>
                <a:spcPct val="120000"/>
              </a:lnSpc>
              <a:spcBef>
                <a:spcPts val="1632"/>
              </a:spcBef>
              <a:buNone/>
            </a:pPr>
            <a:r>
              <a:rPr lang="en-AU" sz="1800" dirty="0" smtClean="0">
                <a:latin typeface="Helvetica Neue Light"/>
                <a:cs typeface="Helvetica Neue Light"/>
              </a:rPr>
              <a:t>For more support:</a:t>
            </a:r>
          </a:p>
          <a:p>
            <a:pPr>
              <a:lnSpc>
                <a:spcPct val="120000"/>
              </a:lnSpc>
            </a:pPr>
            <a:r>
              <a:rPr lang="en-AU" sz="1800" baseline="0" dirty="0" smtClean="0">
                <a:latin typeface="Helvetica Neue Light"/>
                <a:cs typeface="Helvetica Neue Light"/>
              </a:rPr>
              <a:t>Refer to the case studies</a:t>
            </a:r>
          </a:p>
          <a:p>
            <a:pPr>
              <a:lnSpc>
                <a:spcPct val="120000"/>
              </a:lnSpc>
            </a:pPr>
            <a:r>
              <a:rPr lang="en-AU" sz="1800" dirty="0" smtClean="0">
                <a:latin typeface="Helvetica Neue Light"/>
                <a:cs typeface="Helvetica Neue Light"/>
              </a:rPr>
              <a:t>Detailed presentation on each of</a:t>
            </a:r>
            <a:br>
              <a:rPr lang="en-AU" sz="1800" dirty="0" smtClean="0">
                <a:latin typeface="Helvetica Neue Light"/>
                <a:cs typeface="Helvetica Neue Light"/>
              </a:rPr>
            </a:br>
            <a:r>
              <a:rPr lang="en-AU" sz="1800" dirty="0" smtClean="0">
                <a:latin typeface="Helvetica Neue Light"/>
                <a:cs typeface="Helvetica Neue Light"/>
              </a:rPr>
              <a:t>the tools</a:t>
            </a:r>
            <a:endParaRPr lang="en-AU" sz="1800" baseline="0" dirty="0" smtClean="0">
              <a:latin typeface="Helvetica Neue Light"/>
              <a:cs typeface="Helvetica Neue Light"/>
            </a:endParaRPr>
          </a:p>
          <a:p>
            <a:pPr>
              <a:lnSpc>
                <a:spcPct val="120000"/>
              </a:lnSpc>
            </a:pPr>
            <a:r>
              <a:rPr lang="en-AU" sz="1800" dirty="0" smtClean="0">
                <a:latin typeface="Helvetica Neue Light"/>
                <a:cs typeface="Helvetica Neue Light"/>
              </a:rPr>
              <a:t>A professional association</a:t>
            </a:r>
            <a:endParaRPr lang="en-AU" sz="1800" baseline="0" dirty="0" smtClean="0">
              <a:latin typeface="Helvetica Neue Light"/>
              <a:cs typeface="Helvetica Neue Light"/>
            </a:endParaRPr>
          </a:p>
          <a:p>
            <a:endParaRPr lang="en-AU" dirty="0"/>
          </a:p>
        </p:txBody>
      </p:sp>
      <p:pic>
        <p:nvPicPr>
          <p:cNvPr id="9" name="Picture 8" descr="5202 Competency standards cover_PRINT.pdf"/>
          <p:cNvPicPr>
            <a:picLocks noChangeAspect="1"/>
          </p:cNvPicPr>
          <p:nvPr/>
        </p:nvPicPr>
        <p:blipFill rotWithShape="1">
          <a:blip r:embed="rId4" cstate="print">
            <a:alphaModFix/>
            <a:extLst>
              <a:ext uri="{28A0092B-C50C-407E-A947-70E740481C1C}">
                <a14:useLocalDpi xmlns:a14="http://schemas.microsoft.com/office/drawing/2010/main"/>
              </a:ext>
            </a:extLst>
          </a:blip>
          <a:srcRect/>
          <a:stretch/>
        </p:blipFill>
        <p:spPr>
          <a:xfrm>
            <a:off x="5702444" y="2606734"/>
            <a:ext cx="2253932" cy="3198530"/>
          </a:xfrm>
          <a:prstGeom prst="rect">
            <a:avLst/>
          </a:prstGeom>
        </p:spPr>
      </p:pic>
    </p:spTree>
    <p:extLst>
      <p:ext uri="{BB962C8B-B14F-4D97-AF65-F5344CB8AC3E}">
        <p14:creationId xmlns:p14="http://schemas.microsoft.com/office/powerpoint/2010/main" val="32128031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750" y="0"/>
            <a:ext cx="9160731" cy="6858000"/>
          </a:xfrm>
          <a:prstGeom prst="rect">
            <a:avLst/>
          </a:prstGeom>
        </p:spPr>
      </p:pic>
      <p:sp>
        <p:nvSpPr>
          <p:cNvPr id="3" name="Content Placeholder 2"/>
          <p:cNvSpPr>
            <a:spLocks noGrp="1"/>
          </p:cNvSpPr>
          <p:nvPr>
            <p:ph idx="1"/>
          </p:nvPr>
        </p:nvSpPr>
        <p:spPr>
          <a:xfrm>
            <a:off x="1043608" y="1772816"/>
            <a:ext cx="7056784" cy="4353347"/>
          </a:xfrm>
        </p:spPr>
        <p:txBody>
          <a:bodyPr>
            <a:normAutofit/>
          </a:bodyPr>
          <a:lstStyle/>
          <a:p>
            <a:pPr marL="0" indent="0" algn="ctr">
              <a:buNone/>
            </a:pPr>
            <a:r>
              <a:rPr lang="en-AU" sz="2800" dirty="0" smtClean="0">
                <a:latin typeface="Helvetica Neue Light"/>
                <a:cs typeface="Helvetica Neue Light"/>
              </a:rPr>
              <a:t>“Learning </a:t>
            </a:r>
            <a:r>
              <a:rPr lang="en-AU" sz="2800" dirty="0">
                <a:latin typeface="Helvetica Neue Light"/>
                <a:cs typeface="Helvetica Neue Light"/>
              </a:rPr>
              <a:t>experiences are like journeys. The journey starts where the learning is now, and ends when the learner is successful. The end of the journey isn’t knowing more, it’s doing more</a:t>
            </a:r>
            <a:r>
              <a:rPr lang="en-AU" sz="2800" dirty="0" smtClean="0">
                <a:latin typeface="Helvetica Neue Light"/>
                <a:cs typeface="Helvetica Neue Light"/>
              </a:rPr>
              <a:t>.”</a:t>
            </a:r>
            <a:r>
              <a:rPr lang="en-AU" dirty="0" smtClean="0"/>
              <a:t> </a:t>
            </a:r>
          </a:p>
          <a:p>
            <a:pPr marL="0" indent="0" algn="ctr">
              <a:buNone/>
            </a:pPr>
            <a:r>
              <a:rPr lang="en-AU" sz="1600" i="1" dirty="0" smtClean="0">
                <a:latin typeface="Helvetica Neue Light"/>
                <a:cs typeface="Helvetica Neue Light"/>
              </a:rPr>
              <a:t>Julie </a:t>
            </a:r>
            <a:r>
              <a:rPr lang="en-AU" sz="1600" i="1" dirty="0">
                <a:latin typeface="Helvetica Neue Light"/>
                <a:cs typeface="Helvetica Neue Light"/>
              </a:rPr>
              <a:t>Dirksen, learning strategy and design consultant</a:t>
            </a:r>
            <a:r>
              <a:rPr lang="en-AU" dirty="0"/>
              <a:t> </a:t>
            </a:r>
          </a:p>
        </p:txBody>
      </p:sp>
    </p:spTree>
    <p:extLst>
      <p:ext uri="{BB962C8B-B14F-4D97-AF65-F5344CB8AC3E}">
        <p14:creationId xmlns:p14="http://schemas.microsoft.com/office/powerpoint/2010/main" val="19884041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 template 1.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33" y="3950"/>
            <a:ext cx="9160933" cy="6858000"/>
          </a:xfrm>
          <a:prstGeom prst="rect">
            <a:avLst/>
          </a:prstGeom>
        </p:spPr>
      </p:pic>
      <p:sp>
        <p:nvSpPr>
          <p:cNvPr id="9" name="Content Placeholder 2"/>
          <p:cNvSpPr txBox="1">
            <a:spLocks/>
          </p:cNvSpPr>
          <p:nvPr/>
        </p:nvSpPr>
        <p:spPr>
          <a:xfrm>
            <a:off x="467544" y="1916832"/>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0000"/>
              </a:lnSpc>
            </a:pPr>
            <a:r>
              <a:rPr lang="en-AU" sz="1800" dirty="0" smtClean="0">
                <a:latin typeface="Helvetica Neue Light"/>
                <a:cs typeface="Helvetica Neue Light"/>
              </a:rPr>
              <a:t>To practise safely and effectively, with the care of patients or clients their first concern</a:t>
            </a:r>
          </a:p>
          <a:p>
            <a:pPr>
              <a:lnSpc>
                <a:spcPct val="110000"/>
              </a:lnSpc>
            </a:pPr>
            <a:r>
              <a:rPr lang="en-AU" sz="1800" dirty="0" smtClean="0">
                <a:latin typeface="Helvetica Neue Light"/>
                <a:cs typeface="Helvetica Neue Light"/>
              </a:rPr>
              <a:t>A lifelong commitment to:</a:t>
            </a:r>
          </a:p>
          <a:p>
            <a:pPr lvl="1">
              <a:lnSpc>
                <a:spcPct val="110000"/>
              </a:lnSpc>
            </a:pPr>
            <a:r>
              <a:rPr lang="en-AU" sz="1800" dirty="0" smtClean="0">
                <a:latin typeface="Helvetica Neue Light"/>
                <a:cs typeface="Helvetica Neue Light"/>
              </a:rPr>
              <a:t>recognising and working within the limits of their competence and scope of practice</a:t>
            </a:r>
          </a:p>
          <a:p>
            <a:pPr lvl="1">
              <a:lnSpc>
                <a:spcPct val="110000"/>
              </a:lnSpc>
            </a:pPr>
            <a:r>
              <a:rPr lang="en-AU" sz="1800" dirty="0" smtClean="0">
                <a:latin typeface="Helvetica Neue Light"/>
                <a:cs typeface="Helvetica Neue Light"/>
              </a:rPr>
              <a:t>keeping their skills and knowledge up-to-date</a:t>
            </a:r>
          </a:p>
          <a:p>
            <a:pPr lvl="1">
              <a:lnSpc>
                <a:spcPct val="110000"/>
              </a:lnSpc>
            </a:pPr>
            <a:r>
              <a:rPr lang="en-AU" sz="1800" dirty="0" smtClean="0">
                <a:latin typeface="Helvetica Neue Light"/>
                <a:cs typeface="Helvetica Neue Light"/>
              </a:rPr>
              <a:t>reflecting regularly on whether they are practising effectively</a:t>
            </a:r>
          </a:p>
          <a:p>
            <a:pPr lvl="1">
              <a:lnSpc>
                <a:spcPct val="110000"/>
              </a:lnSpc>
            </a:pPr>
            <a:r>
              <a:rPr lang="en-AU" sz="1800" dirty="0" smtClean="0">
                <a:latin typeface="Helvetica Neue Light"/>
                <a:cs typeface="Helvetica Neue Light"/>
              </a:rPr>
              <a:t>refining and developing their judgement as they gain experience</a:t>
            </a:r>
          </a:p>
          <a:p>
            <a:pPr lvl="1">
              <a:lnSpc>
                <a:spcPct val="110000"/>
              </a:lnSpc>
            </a:pPr>
            <a:r>
              <a:rPr lang="en-AU" sz="1800" dirty="0" smtClean="0">
                <a:latin typeface="Helvetica Neue Light"/>
                <a:cs typeface="Helvetica Neue Light"/>
              </a:rPr>
              <a:t>when moving into a new area of practice, ensuring they have achieved competency in that area</a:t>
            </a:r>
            <a:endParaRPr lang="en-AU" sz="1800" dirty="0">
              <a:latin typeface="Helvetica Neue Light"/>
              <a:cs typeface="Helvetica Neue Light"/>
            </a:endParaRPr>
          </a:p>
        </p:txBody>
      </p:sp>
      <p:sp>
        <p:nvSpPr>
          <p:cNvPr id="2" name="Title 1"/>
          <p:cNvSpPr>
            <a:spLocks noGrp="1"/>
          </p:cNvSpPr>
          <p:nvPr>
            <p:ph type="title"/>
          </p:nvPr>
        </p:nvSpPr>
        <p:spPr>
          <a:xfrm>
            <a:off x="467544" y="836712"/>
            <a:ext cx="8229600" cy="1143000"/>
          </a:xfrm>
        </p:spPr>
        <p:txBody>
          <a:bodyPr>
            <a:normAutofit/>
          </a:bodyPr>
          <a:lstStyle/>
          <a:p>
            <a:r>
              <a:rPr lang="en-AU" sz="3200" b="1" dirty="0" smtClean="0">
                <a:latin typeface="Helvetica Neue Medium"/>
                <a:cs typeface="Helvetica Neue Medium"/>
              </a:rPr>
              <a:t>Your professional responsibility</a:t>
            </a:r>
            <a:endParaRPr lang="en-AU" sz="3200" b="1" dirty="0">
              <a:latin typeface="Helvetica Neue Medium"/>
              <a:cs typeface="Helvetica Neue Medium"/>
            </a:endParaRPr>
          </a:p>
        </p:txBody>
      </p:sp>
      <p:sp>
        <p:nvSpPr>
          <p:cNvPr id="5" name="TextBox 4"/>
          <p:cNvSpPr txBox="1"/>
          <p:nvPr/>
        </p:nvSpPr>
        <p:spPr>
          <a:xfrm>
            <a:off x="1259632" y="5805264"/>
            <a:ext cx="6480720" cy="276999"/>
          </a:xfrm>
          <a:prstGeom prst="rect">
            <a:avLst/>
          </a:prstGeom>
          <a:noFill/>
        </p:spPr>
        <p:txBody>
          <a:bodyPr wrap="square" rtlCol="0">
            <a:spAutoFit/>
          </a:bodyPr>
          <a:lstStyle/>
          <a:p>
            <a:r>
              <a:rPr lang="en-AU" sz="1200" dirty="0">
                <a:latin typeface="Helvetica Neue Light"/>
                <a:cs typeface="Helvetica Neue Light"/>
              </a:rPr>
              <a:t>Code of conduct for registered health practitioners. Pharmacy Board of Australia; 2010</a:t>
            </a:r>
          </a:p>
        </p:txBody>
      </p:sp>
    </p:spTree>
    <p:extLst>
      <p:ext uri="{BB962C8B-B14F-4D97-AF65-F5344CB8AC3E}">
        <p14:creationId xmlns:p14="http://schemas.microsoft.com/office/powerpoint/2010/main" val="20364183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7432</TotalTime>
  <Words>6145</Words>
  <Application>Microsoft Office PowerPoint</Application>
  <PresentationFormat>On-screen Show (4:3)</PresentationFormat>
  <Paragraphs>456</Paragraphs>
  <Slides>42</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Helvetica Neue</vt:lpstr>
      <vt:lpstr>Helvetica Neue Light</vt:lpstr>
      <vt:lpstr>Helvetica Neue Medium</vt:lpstr>
      <vt:lpstr>Times New Roman</vt:lpstr>
      <vt:lpstr>Office Theme</vt:lpstr>
      <vt:lpstr>Using the 2016 National Competency Standards Framework for Pharmacists in Australia   </vt:lpstr>
      <vt:lpstr>The professional responsibility of all health practitioners</vt:lpstr>
      <vt:lpstr>PowerPoint Presentation</vt:lpstr>
      <vt:lpstr>Your registration requirement</vt:lpstr>
      <vt:lpstr>Your scope of practice</vt:lpstr>
      <vt:lpstr>Make it meaningful</vt:lpstr>
      <vt:lpstr>The process</vt:lpstr>
      <vt:lpstr>The process</vt:lpstr>
      <vt:lpstr>Self assessment Step 1</vt:lpstr>
      <vt:lpstr>Case 1 – Mary </vt:lpstr>
      <vt:lpstr>PowerPoint Presentation</vt:lpstr>
      <vt:lpstr>PowerPoint Presentation</vt:lpstr>
      <vt:lpstr>PowerPoint Presentation</vt:lpstr>
      <vt:lpstr>Your scope of practice changes over time</vt:lpstr>
      <vt:lpstr>Understanding the Framework</vt:lpstr>
      <vt:lpstr>PowerPoint Presentation</vt:lpstr>
      <vt:lpstr>PowerPoint Presentation</vt:lpstr>
      <vt:lpstr>PowerPoint Presentation</vt:lpstr>
      <vt:lpstr>PowerPoint Presentation</vt:lpstr>
      <vt:lpstr>PowerPoint Presentation</vt:lpstr>
      <vt:lpstr>PowerPoint Presentation</vt:lpstr>
      <vt:lpstr>Identify the competency standards relevant to your scope of practice (continued)</vt:lpstr>
      <vt:lpstr>PowerPoint Presentation</vt:lpstr>
      <vt:lpstr>For your current scope or  future roles/services you are planning…</vt:lpstr>
      <vt:lpstr>An example of documentation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next steps</vt:lpstr>
      <vt:lpstr>PowerPoint Presentation</vt:lpstr>
      <vt:lpstr>Your professional responsibility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your registration requirements for CPD</dc:title>
  <dc:creator>Kylie Woolcock</dc:creator>
  <cp:lastModifiedBy>Kay Sorimachi</cp:lastModifiedBy>
  <cp:revision>141</cp:revision>
  <dcterms:created xsi:type="dcterms:W3CDTF">2017-09-25T02:28:01Z</dcterms:created>
  <dcterms:modified xsi:type="dcterms:W3CDTF">2018-03-14T23:15:45Z</dcterms:modified>
</cp:coreProperties>
</file>